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0" r:id="rId1"/>
  </p:sldMasterIdLst>
  <p:sldIdLst>
    <p:sldId id="256" r:id="rId2"/>
    <p:sldId id="272" r:id="rId3"/>
    <p:sldId id="279" r:id="rId4"/>
    <p:sldId id="273" r:id="rId5"/>
    <p:sldId id="274" r:id="rId6"/>
    <p:sldId id="258" r:id="rId7"/>
    <p:sldId id="275" r:id="rId8"/>
    <p:sldId id="276" r:id="rId9"/>
    <p:sldId id="280" r:id="rId10"/>
    <p:sldId id="277" r:id="rId11"/>
    <p:sldId id="278" r:id="rId12"/>
    <p:sldId id="281" r:id="rId13"/>
    <p:sldId id="282" r:id="rId14"/>
    <p:sldId id="283" r:id="rId15"/>
    <p:sldId id="284" r:id="rId16"/>
    <p:sldId id="285" r:id="rId17"/>
    <p:sldId id="286" r:id="rId18"/>
    <p:sldId id="287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092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097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561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9725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98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885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252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0419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7940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050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03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96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087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305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290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200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783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466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758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mailto:sergio.hfreitas89@gmail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A7E1F4-9662-4E21-896C-27F11C2812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NATAÇÃO ADULTO – INICIAÇÃO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01643C1-D66C-4053-9483-383AC348F9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SÉRGIO HENRIQUE DO AMARAL FREITAS</a:t>
            </a:r>
          </a:p>
          <a:p>
            <a:r>
              <a:rPr lang="pt-BR" dirty="0">
                <a:solidFill>
                  <a:schemeClr val="tx1"/>
                </a:solidFill>
                <a:latin typeface="+mj-lt"/>
              </a:rPr>
              <a:t>CREF 097460-g</a:t>
            </a:r>
            <a:r>
              <a:rPr lang="pt-BR" sz="24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12AC32B-29A4-4A00-BFCB-94A21B92D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51012" cy="1690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CD49BC2E-1BF1-40FC-BEF7-B1034B42B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0988" y="-1"/>
            <a:ext cx="1751012" cy="180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810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DF133-9931-402A-BF99-A55255B9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Na iniciação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D6F74-35C6-4129-A4EC-8A1D825E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Confiança;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Segurança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Conforto;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Autonomia;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Empatia.</a:t>
            </a: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0EE147-2065-4980-8C4C-46EDA6A9DCA0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009B18-40BD-44DC-B65D-8D54C59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C8DFCC31-B288-4CC9-B520-2C6EA7842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397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DF133-9931-402A-BF99-A55255B9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Componentes técnicos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D6F74-35C6-4129-A4EC-8A1D825E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Adaptação;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Respiração (buco nasal);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Flutuação;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Posição de nado (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streamline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Propulsão (braço – perna);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Mergulho elementar.</a:t>
            </a: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0EE147-2065-4980-8C4C-46EDA6A9DCA0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009B18-40BD-44DC-B65D-8D54C59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C8DFCC31-B288-4CC9-B520-2C6EA7842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18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DF133-9931-402A-BF99-A55255B9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adaptação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D6F74-35C6-4129-A4EC-8A1D825E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pé;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Deitado em diferentes decúbitos;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Cambalhota;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Posição lateral;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“Bananeira”.</a:t>
            </a: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0EE147-2065-4980-8C4C-46EDA6A9DCA0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009B18-40BD-44DC-B65D-8D54C59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C8DFCC31-B288-4CC9-B520-2C6EA7842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77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DF133-9931-402A-BF99-A55255B9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respiração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D6F74-35C6-4129-A4EC-8A1D825E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Buco nasal;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pé;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Diferentes decúbitos;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Controle respiratório.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0EE147-2065-4980-8C4C-46EDA6A9DCA0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009B18-40BD-44DC-B65D-8D54C59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C8DFCC31-B288-4CC9-B520-2C6EA7842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789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DF133-9931-402A-BF99-A55255B9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flutuação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D6F74-35C6-4129-A4EC-8A1D825E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Depende diretamente do controle respiratório;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Auxilia na posição de nado;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de gordura;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Tensão corporal;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Menor arrasto.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0EE147-2065-4980-8C4C-46EDA6A9DCA0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009B18-40BD-44DC-B65D-8D54C59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C8DFCC31-B288-4CC9-B520-2C6EA7842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0176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DF133-9931-402A-BF99-A55255B9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propulsão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D6F74-35C6-4129-A4EC-8A1D825E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Impulso;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Pernada;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Braçada;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Nados de sobrevivência;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Rolamento de tronco*.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0EE147-2065-4980-8C4C-46EDA6A9DCA0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009B18-40BD-44DC-B65D-8D54C59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C8DFCC31-B288-4CC9-B520-2C6EA7842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396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DF133-9931-402A-BF99-A55255B9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Mergulho elementar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D6F74-35C6-4129-A4EC-8A1D825E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Fácil execução;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Entrada controlada;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Promove adaptação;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 para movimento mais complexo;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Começa o mais baixo possível.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0EE147-2065-4980-8C4C-46EDA6A9DCA0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009B18-40BD-44DC-B65D-8D54C59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C8DFCC31-B288-4CC9-B520-2C6EA7842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4377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DF133-9931-402A-BF99-A55255B9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Referências bibliográficas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D6F74-35C6-4129-A4EC-8A1D825E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MAGLISCHO, Ernest W.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Swimming Fastest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Champaign: Human Kinetics, 2003.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SCHMIDT, Richard A.; LEE, Timothy D.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Motor Learning and Performance: From Principles to Application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6. ed. Champaign: Human Kinetics, 2019.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0EE147-2065-4980-8C4C-46EDA6A9DCA0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009B18-40BD-44DC-B65D-8D54C59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C8DFCC31-B288-4CC9-B520-2C6EA7842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4589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A7E1F4-9662-4E21-896C-27F11C2812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Obrigado!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01643C1-D66C-4053-9483-383AC348F9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E-mail: sergio.hfreitas89@gmail.com</a:t>
            </a:r>
            <a:endParaRPr lang="pt-BR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Instagram: @Amaral_sergio89</a:t>
            </a:r>
          </a:p>
          <a:p>
            <a:r>
              <a:rPr lang="pt-B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(15) 99781-7840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12AC32B-29A4-4A00-BFCB-94A21B92D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51012" cy="1690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CD49BC2E-1BF1-40FC-BEF7-B1034B42B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0988" y="-1"/>
            <a:ext cx="1751012" cy="180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241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D012BA-288B-495D-8137-2BA90F804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experiência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2162AF-ECB1-4592-8DC9-8B6F74403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Ex-atleta de natação – jogos regionais pelo Tietê esportiva clube (2004 – 2006);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 do projeto </a:t>
            </a:r>
            <a:r>
              <a:rPr lang="pt-B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</a:t>
            </a: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(ação) da </a:t>
            </a:r>
            <a:r>
              <a:rPr lang="pt-B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fef-unicamp</a:t>
            </a: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2008 a 2012;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Bacharel em educação física pela </a:t>
            </a:r>
            <a:r>
              <a:rPr lang="pt-B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unicamp</a:t>
            </a: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desde 2012;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professor de atividades esportivas no SESI-</a:t>
            </a:r>
            <a:r>
              <a:rPr lang="pt-B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pt-B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desde setembro de 2012;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 do setor 2 da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sportzone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academia desde agosto de 2020;</a:t>
            </a:r>
          </a:p>
          <a:p>
            <a:pPr marL="342900" indent="-342900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Mais de 20 anos de atuação na área com natação, desde a iniciação até o treinamento, como atleta, estagiário e professor.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pt-BR" dirty="0">
              <a:solidFill>
                <a:schemeClr val="tx1"/>
              </a:solidFill>
              <a:latin typeface="+mj-lt"/>
            </a:endParaRP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74E8754-2BD0-4C23-A0D6-205D498B39FA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1E9CE1D-480A-49A6-B436-5D413DA94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FEA2D52E-B8F8-4917-B54D-5C99EFCD9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65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D012BA-288B-495D-8137-2BA90F804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Propriedades físicas da água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2162AF-ECB1-4592-8DC9-8B6F74403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Densidade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relação entre massa e volume.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Empuxo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força vertical ascendente, peso do volume de água deslocado pelo corpo.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Pressão hidrostática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força exercida pela água sobre toda superfície do corpo imerso, diretamente proporcional à profundidade.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Viscosidade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resistência da água ao deslocamento de um corpo.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Tensão superficial  ligação entre as moléculas de água na superfície.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Arrasto  conjunto de forças que se opõem ao deslocamento.</a:t>
            </a: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74E8754-2BD0-4C23-A0D6-205D498B39FA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1E9CE1D-480A-49A6-B436-5D413DA94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FEA2D52E-B8F8-4917-B54D-5C99EFCD9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áfico 7" descr="Água com preenchimento sólido">
            <a:extLst>
              <a:ext uri="{FF2B5EF4-FFF2-40B4-BE49-F238E27FC236}">
                <a16:creationId xmlns:a16="http://schemas.microsoft.com/office/drawing/2014/main" id="{E4034A19-FECC-4197-89BE-BE884EC395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29180" y="530543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138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D012BA-288B-495D-8137-2BA90F804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É nadar?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2162AF-ECB1-4592-8DC9-8B6F74403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Nadar é a habilidade motora de deslocar o corpo no meio líquido por meio da coordenação eficiente dos movimentos dos membros e do tronco, utilizando princípios biomecânicos e fisiológicos para gerar propulsão, reduzir o arrasto e manter o equilíbrio e a flutuação, com o objetivo de promover locomoção, desempenho, segurança ou lazer.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74E8754-2BD0-4C23-A0D6-205D498B39FA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1E9CE1D-480A-49A6-B436-5D413DA94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FEA2D52E-B8F8-4917-B54D-5C99EFCD9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áfico 5" descr="Peixe com preenchimento sólido">
            <a:extLst>
              <a:ext uri="{FF2B5EF4-FFF2-40B4-BE49-F238E27FC236}">
                <a16:creationId xmlns:a16="http://schemas.microsoft.com/office/drawing/2014/main" id="{E7C53A97-8947-4F93-B12B-AE7A1A6236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35250" y="500405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339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D012BA-288B-495D-8137-2BA90F804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É </a:t>
            </a:r>
            <a:r>
              <a:rPr lang="pt-BR" dirty="0" err="1"/>
              <a:t>NAtação</a:t>
            </a:r>
            <a:r>
              <a:rPr lang="pt-BR" dirty="0"/>
              <a:t>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2162AF-ECB1-4592-8DC9-8B6F74403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Maglischo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(2003) define a natação como uma forma de locomoção aquática em que o nadador utiliza movimentos coordenados para produzir forças propulsivas superiores às forças de resistência impostas pela água, destacando que a técnica é o principal fator para o rendimento.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Sob a perspectiva da aprendizagem motora, Richard A. Schmidt e Timothy D. Lee (2019) classificam a natação como uma habilidade motora contínua, seriada e predominantemente de ambiente estável, cuja execução eficiente depende da prática sistemática e do aperfeiçoamento dos padrões coordenativos.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74E8754-2BD0-4C23-A0D6-205D498B39FA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1E9CE1D-480A-49A6-B436-5D413DA94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FEA2D52E-B8F8-4917-B54D-5C99EFCD9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608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DF133-9931-402A-BF99-A55255B9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Nadar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D6F74-35C6-4129-A4EC-8A1D825E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Atividade física;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Baixo nível de exigência técnica;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Mais segurança e menos eficiência;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Conforto;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Mais arrasto; 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Menos deslocamento.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0EE147-2065-4980-8C4C-46EDA6A9DCA0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009B18-40BD-44DC-B65D-8D54C59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F3C0711A-394D-4DD6-A18C-E4C14DCA9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25E151E9-3960-49C5-A578-664511000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740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DF133-9931-402A-BF99-A55255B9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natação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D6F74-35C6-4129-A4EC-8A1D825E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esporte;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Aumento do nível de eficiência técnica;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componentes técnicos específicos;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movimentos coordenados;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estilos bem definidos;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Menos arrasto;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Mais deslocamento.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0EE147-2065-4980-8C4C-46EDA6A9DCA0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009B18-40BD-44DC-B65D-8D54C59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C8DFCC31-B288-4CC9-B520-2C6EA7842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0287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DF133-9931-402A-BF99-A55255B9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Do que você tem medo?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D6F74-35C6-4129-A4EC-8A1D825E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Afogamento;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Traumas;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Preconceito;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Lembranças ruins.</a:t>
            </a: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0EE147-2065-4980-8C4C-46EDA6A9DCA0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009B18-40BD-44DC-B65D-8D54C59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60F9E2C8-27B3-42C9-8435-D19CFB673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835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DF133-9931-402A-BF99-A55255B97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Do que você tem medo?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D6F74-35C6-4129-A4EC-8A1D825E1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Afundar e não conseguir voltar;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Beber água;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Afogar;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Molhar a cabeça;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Deitar;</a:t>
            </a:r>
          </a:p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Morrer.</a:t>
            </a: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0EE147-2065-4980-8C4C-46EDA6A9DCA0}"/>
              </a:ext>
            </a:extLst>
          </p:cNvPr>
          <p:cNvSpPr txBox="1"/>
          <p:nvPr/>
        </p:nvSpPr>
        <p:spPr>
          <a:xfrm>
            <a:off x="791680" y="59184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SÉRGIO HENRIQUE DO AMARAL FREITAS</a:t>
            </a:r>
          </a:p>
          <a:p>
            <a:r>
              <a:rPr lang="pt-BR" sz="1600" dirty="0"/>
              <a:t>097460-G</a:t>
            </a:r>
            <a:r>
              <a:rPr lang="pt-BR" sz="1600" u="none" strike="noStrike" dirty="0">
                <a:solidFill>
                  <a:schemeClr val="tx1"/>
                </a:solidFill>
                <a:effectLst/>
                <a:latin typeface="+mj-lt"/>
                <a:cs typeface="Times New Roman" panose="02020603050405020304" pitchFamily="18" charset="0"/>
              </a:rPr>
              <a:t>/SP</a:t>
            </a:r>
            <a:endParaRPr lang="pt-BR" sz="1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009B18-40BD-44DC-B65D-8D54C591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" cy="147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60F9E2C8-27B3-42C9-8435-D19CFB673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0761" y="0"/>
            <a:ext cx="1211239" cy="125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áfico 6" descr="Crânio com preenchimento sólido">
            <a:extLst>
              <a:ext uri="{FF2B5EF4-FFF2-40B4-BE49-F238E27FC236}">
                <a16:creationId xmlns:a16="http://schemas.microsoft.com/office/drawing/2014/main" id="{EF4BA405-59F3-43B6-920A-0780300E32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80761" y="475542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465298"/>
      </p:ext>
    </p:extLst>
  </p:cSld>
  <p:clrMapOvr>
    <a:masterClrMapping/>
  </p:clrMapOvr>
</p:sld>
</file>

<file path=ppt/theme/theme1.xml><?xml version="1.0" encoding="utf-8"?>
<a:theme xmlns:a="http://schemas.openxmlformats.org/drawingml/2006/main" name="Gotícula">
  <a:themeElements>
    <a:clrScheme name="Gotícu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Gotícu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tícu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TM04033925[[fn=Gotícula]]</Template>
  <TotalTime>936</TotalTime>
  <Words>761</Words>
  <Application>Microsoft Office PowerPoint</Application>
  <PresentationFormat>Widescreen</PresentationFormat>
  <Paragraphs>131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2" baseType="lpstr">
      <vt:lpstr>Arial</vt:lpstr>
      <vt:lpstr>Times New Roman</vt:lpstr>
      <vt:lpstr>Tw Cen MT</vt:lpstr>
      <vt:lpstr>Gotícula</vt:lpstr>
      <vt:lpstr>NATAÇÃO ADULTO – INICIAÇÃO </vt:lpstr>
      <vt:lpstr>experiência</vt:lpstr>
      <vt:lpstr>Propriedades físicas da água</vt:lpstr>
      <vt:lpstr>O QUE É nadar?</vt:lpstr>
      <vt:lpstr>O QUE É NAtação?</vt:lpstr>
      <vt:lpstr>Nadar</vt:lpstr>
      <vt:lpstr>natação</vt:lpstr>
      <vt:lpstr>Do que você tem medo?</vt:lpstr>
      <vt:lpstr>Do que você tem medo?</vt:lpstr>
      <vt:lpstr>Na iniciação</vt:lpstr>
      <vt:lpstr>Componentes técnicos</vt:lpstr>
      <vt:lpstr>adaptação</vt:lpstr>
      <vt:lpstr>respiração</vt:lpstr>
      <vt:lpstr>flutuação</vt:lpstr>
      <vt:lpstr>propulsão</vt:lpstr>
      <vt:lpstr>Mergulho elementar</vt:lpstr>
      <vt:lpstr>Referências bibliográficas</vt:lpstr>
      <vt:lpstr>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JULHO – 2025</dc:title>
  <dc:creator>Windows 10</dc:creator>
  <cp:lastModifiedBy>Sérgio Amaral</cp:lastModifiedBy>
  <cp:revision>62</cp:revision>
  <dcterms:created xsi:type="dcterms:W3CDTF">2025-07-26T12:14:02Z</dcterms:created>
  <dcterms:modified xsi:type="dcterms:W3CDTF">2026-07-10T12:17:55Z</dcterms:modified>
</cp:coreProperties>
</file>