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89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7" r:id="rId15"/>
    <p:sldId id="276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6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5E6A1-A4AB-4DBD-ACC8-9B38097D97F9}" type="datetimeFigureOut">
              <a:rPr lang="pt-BR" smtClean="0"/>
              <a:t>11/07/2026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8F6C6-9BF7-48B1-B059-89370292833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16650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5E6A1-A4AB-4DBD-ACC8-9B38097D97F9}" type="datetimeFigureOut">
              <a:rPr lang="pt-BR" smtClean="0"/>
              <a:t>11/07/2026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8F6C6-9BF7-48B1-B059-89370292833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01962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5E6A1-A4AB-4DBD-ACC8-9B38097D97F9}" type="datetimeFigureOut">
              <a:rPr lang="pt-BR" smtClean="0"/>
              <a:t>11/07/2026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8F6C6-9BF7-48B1-B059-89370292833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460616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5E6A1-A4AB-4DBD-ACC8-9B38097D97F9}" type="datetimeFigureOut">
              <a:rPr lang="pt-BR" smtClean="0"/>
              <a:t>11/07/2026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8F6C6-9BF7-48B1-B059-89370292833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70410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5E6A1-A4AB-4DBD-ACC8-9B38097D97F9}" type="datetimeFigureOut">
              <a:rPr lang="pt-BR" smtClean="0"/>
              <a:t>11/07/2026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8F6C6-9BF7-48B1-B059-89370292833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60142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5E6A1-A4AB-4DBD-ACC8-9B38097D97F9}" type="datetimeFigureOut">
              <a:rPr lang="pt-BR" smtClean="0"/>
              <a:t>11/07/2026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8F6C6-9BF7-48B1-B059-89370292833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31013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5E6A1-A4AB-4DBD-ACC8-9B38097D97F9}" type="datetimeFigureOut">
              <a:rPr lang="pt-BR" smtClean="0"/>
              <a:t>11/07/2026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8F6C6-9BF7-48B1-B059-89370292833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082688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5E6A1-A4AB-4DBD-ACC8-9B38097D97F9}" type="datetimeFigureOut">
              <a:rPr lang="pt-BR" smtClean="0"/>
              <a:t>11/07/2026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8F6C6-9BF7-48B1-B059-89370292833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820625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5E6A1-A4AB-4DBD-ACC8-9B38097D97F9}" type="datetimeFigureOut">
              <a:rPr lang="pt-BR" smtClean="0"/>
              <a:t>11/07/2026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8F6C6-9BF7-48B1-B059-89370292833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11313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5E6A1-A4AB-4DBD-ACC8-9B38097D97F9}" type="datetimeFigureOut">
              <a:rPr lang="pt-BR" smtClean="0"/>
              <a:t>11/07/2026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8F6C6-9BF7-48B1-B059-89370292833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75986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5E6A1-A4AB-4DBD-ACC8-9B38097D97F9}" type="datetimeFigureOut">
              <a:rPr lang="pt-BR" smtClean="0"/>
              <a:t>11/07/2026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8F6C6-9BF7-48B1-B059-89370292833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17159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5E6A1-A4AB-4DBD-ACC8-9B38097D97F9}" type="datetimeFigureOut">
              <a:rPr lang="pt-BR" smtClean="0"/>
              <a:t>11/07/2026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8F6C6-9BF7-48B1-B059-89370292833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79734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5E6A1-A4AB-4DBD-ACC8-9B38097D97F9}" type="datetimeFigureOut">
              <a:rPr lang="pt-BR" smtClean="0"/>
              <a:t>11/07/2026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8F6C6-9BF7-48B1-B059-89370292833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51208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5E6A1-A4AB-4DBD-ACC8-9B38097D97F9}" type="datetimeFigureOut">
              <a:rPr lang="pt-BR" smtClean="0"/>
              <a:t>11/07/2026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8F6C6-9BF7-48B1-B059-89370292833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95259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5E6A1-A4AB-4DBD-ACC8-9B38097D97F9}" type="datetimeFigureOut">
              <a:rPr lang="pt-BR" smtClean="0"/>
              <a:t>11/07/2026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8F6C6-9BF7-48B1-B059-89370292833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01237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5E6A1-A4AB-4DBD-ACC8-9B38097D97F9}" type="datetimeFigureOut">
              <a:rPr lang="pt-BR" smtClean="0"/>
              <a:t>11/07/2026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8F6C6-9BF7-48B1-B059-89370292833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3513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9A95E6A1-A4AB-4DBD-ACC8-9B38097D97F9}" type="datetimeFigureOut">
              <a:rPr lang="pt-BR" smtClean="0"/>
              <a:t>11/07/2026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8E18F6C6-9BF7-48B1-B059-89370292833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59865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9A95E6A1-A4AB-4DBD-ACC8-9B38097D97F9}" type="datetimeFigureOut">
              <a:rPr lang="pt-BR" smtClean="0"/>
              <a:t>11/07/2026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8E18F6C6-9BF7-48B1-B059-89370292833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912038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C4CF97-AAFB-0E13-F72A-B6FF4F484A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6166" y="-174391"/>
            <a:ext cx="9579665" cy="1074656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Levantamento de peso olímpico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C48BFCF-AF97-4D12-CE7E-3DBF524790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1211" y="1117120"/>
            <a:ext cx="9909577" cy="997466"/>
          </a:xfrm>
        </p:spPr>
        <p:txBody>
          <a:bodyPr>
            <a:normAutofit/>
          </a:bodyPr>
          <a:lstStyle/>
          <a:p>
            <a:r>
              <a:rPr lang="pt-BR" sz="5400" b="1" dirty="0">
                <a:solidFill>
                  <a:srgbClr val="FFC000"/>
                </a:solidFill>
              </a:rPr>
              <a:t>BEM VINDOS !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FF961AE8-D348-C8F4-0C34-3C2F538EE761}"/>
              </a:ext>
            </a:extLst>
          </p:cNvPr>
          <p:cNvSpPr/>
          <p:nvPr/>
        </p:nvSpPr>
        <p:spPr>
          <a:xfrm>
            <a:off x="-87812" y="6403173"/>
            <a:ext cx="1966464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Prof. Renan Mota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B3E959EA-9FB9-497F-A884-26EFEDD11210}"/>
              </a:ext>
            </a:extLst>
          </p:cNvPr>
          <p:cNvSpPr/>
          <p:nvPr/>
        </p:nvSpPr>
        <p:spPr>
          <a:xfrm>
            <a:off x="10554813" y="6403173"/>
            <a:ext cx="186314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@renanmota_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40" name="Imagem 1039">
            <a:extLst>
              <a:ext uri="{FF2B5EF4-FFF2-40B4-BE49-F238E27FC236}">
                <a16:creationId xmlns:a16="http://schemas.microsoft.com/office/drawing/2014/main" id="{832FDDEB-A5E4-E53E-6BA6-9F2B91C7BB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5" y="80562"/>
            <a:ext cx="825735" cy="85781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5EEC44F-D680-C69A-652B-E0A5106503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458" y="2114586"/>
            <a:ext cx="6765079" cy="369004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81A7B2AE-6802-D213-1116-46A7505CB5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037" y="80562"/>
            <a:ext cx="1148278" cy="144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819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B0BBA-5459-1C27-7CE5-CB8E08CEF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2AE60B-C90F-E522-0391-4CE1BC4489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3165" y="583461"/>
            <a:ext cx="9405668" cy="857819"/>
          </a:xfrm>
        </p:spPr>
        <p:txBody>
          <a:bodyPr>
            <a:normAutofit/>
          </a:bodyPr>
          <a:lstStyle/>
          <a:p>
            <a:r>
              <a:rPr lang="pt-BR" b="1" dirty="0"/>
              <a:t>Potência MUSCULAR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E53DF14-451A-CFD2-C3DB-15239812F8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1211" y="1944588"/>
            <a:ext cx="9909577" cy="2377312"/>
          </a:xfrm>
        </p:spPr>
        <p:txBody>
          <a:bodyPr>
            <a:normAutofit lnSpcReduction="10000"/>
          </a:bodyPr>
          <a:lstStyle/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CAPACIDADE DE GERAR FORÇA DE FORMA RÁPIDA.</a:t>
            </a:r>
          </a:p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P = F.V</a:t>
            </a:r>
          </a:p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CARACTERISTICA DO LPO</a:t>
            </a:r>
          </a:p>
          <a:p>
            <a:pPr algn="just">
              <a:buClr>
                <a:srgbClr val="FFFF00"/>
              </a:buClr>
            </a:pPr>
            <a:endParaRPr lang="pt-BR" sz="3200" dirty="0">
              <a:solidFill>
                <a:srgbClr val="FFFF00"/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E5698AAD-07BA-8564-5F2F-23EDDDFE9160}"/>
              </a:ext>
            </a:extLst>
          </p:cNvPr>
          <p:cNvSpPr/>
          <p:nvPr/>
        </p:nvSpPr>
        <p:spPr>
          <a:xfrm>
            <a:off x="449004" y="6550300"/>
            <a:ext cx="1449436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Prof. Renan Mota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067C5238-DC32-B24E-DB00-67074F2A6736}"/>
              </a:ext>
            </a:extLst>
          </p:cNvPr>
          <p:cNvSpPr/>
          <p:nvPr/>
        </p:nvSpPr>
        <p:spPr>
          <a:xfrm>
            <a:off x="10441860" y="6541673"/>
            <a:ext cx="119936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@renanmota_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FA4AFBF-2C17-2EE7-3B28-FCFAAC15A0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441" y="60383"/>
            <a:ext cx="722550" cy="75062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DF2F2EB0-9EFB-4705-AFFF-7740A4A9472B}"/>
              </a:ext>
            </a:extLst>
          </p:cNvPr>
          <p:cNvSpPr txBox="1"/>
          <p:nvPr/>
        </p:nvSpPr>
        <p:spPr>
          <a:xfrm>
            <a:off x="1141211" y="4455876"/>
            <a:ext cx="86664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(LIMA, RODRIGUES-DE-PAULA, 2012; BENELI ET.AL, 2017; LOTURCO ET.AL,2013) CITADO PELO PROFESSOR DANIEL, CURSO FPLPO.</a:t>
            </a:r>
          </a:p>
        </p:txBody>
      </p:sp>
    </p:spTree>
    <p:extLst>
      <p:ext uri="{BB962C8B-B14F-4D97-AF65-F5344CB8AC3E}">
        <p14:creationId xmlns:p14="http://schemas.microsoft.com/office/powerpoint/2010/main" val="2809593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81514-2EA1-7D89-86D0-A8A09BADE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EB6575-7EA0-B989-A6C3-9E0142474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3165" y="583461"/>
            <a:ext cx="9405668" cy="857819"/>
          </a:xfrm>
        </p:spPr>
        <p:txBody>
          <a:bodyPr>
            <a:normAutofit/>
          </a:bodyPr>
          <a:lstStyle/>
          <a:p>
            <a:r>
              <a:rPr lang="pt-BR" b="1" dirty="0"/>
              <a:t>SNATCH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5F0771D-37B0-3197-0B38-119A03FC60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1211" y="1944588"/>
            <a:ext cx="9909577" cy="2377312"/>
          </a:xfrm>
        </p:spPr>
        <p:txBody>
          <a:bodyPr>
            <a:normAutofit/>
          </a:bodyPr>
          <a:lstStyle/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PUXAR A BARRA DO ESTADO DE INÉRCIA E LEVANTAR, FINALIZANDO COM A BARRA PARA CIMA.</a:t>
            </a:r>
          </a:p>
          <a:p>
            <a:pPr algn="just">
              <a:buClr>
                <a:srgbClr val="FFFF00"/>
              </a:buClr>
            </a:pPr>
            <a:endParaRPr lang="pt-BR" sz="3200" dirty="0">
              <a:solidFill>
                <a:srgbClr val="FFFF00"/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6B0448B2-5FBD-A077-E9E3-267A62CE118E}"/>
              </a:ext>
            </a:extLst>
          </p:cNvPr>
          <p:cNvSpPr/>
          <p:nvPr/>
        </p:nvSpPr>
        <p:spPr>
          <a:xfrm>
            <a:off x="449004" y="6550300"/>
            <a:ext cx="1449436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Prof. Renan Mota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D8F4A708-5DF6-A6BC-B3C3-47433FF92BB0}"/>
              </a:ext>
            </a:extLst>
          </p:cNvPr>
          <p:cNvSpPr/>
          <p:nvPr/>
        </p:nvSpPr>
        <p:spPr>
          <a:xfrm>
            <a:off x="10441860" y="6541673"/>
            <a:ext cx="119936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@renanmota_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0CBA0F9-726F-3B12-3F29-BCB29DFEE5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441" y="60383"/>
            <a:ext cx="722550" cy="75062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B15F6521-1559-3815-7440-A64D289C7C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819" y="3497231"/>
            <a:ext cx="2640360" cy="305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6680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C2685-1934-EDEA-141B-3D8433660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45772A-3C2C-1F2C-864C-05F790DDBF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3165" y="583461"/>
            <a:ext cx="9405668" cy="857819"/>
          </a:xfrm>
        </p:spPr>
        <p:txBody>
          <a:bodyPr>
            <a:normAutofit/>
          </a:bodyPr>
          <a:lstStyle/>
          <a:p>
            <a:r>
              <a:rPr lang="pt-BR" b="1" dirty="0"/>
              <a:t>Clean </a:t>
            </a:r>
            <a:r>
              <a:rPr lang="pt-BR" b="1" dirty="0" err="1"/>
              <a:t>and</a:t>
            </a:r>
            <a:r>
              <a:rPr lang="pt-BR" b="1" dirty="0"/>
              <a:t> </a:t>
            </a:r>
            <a:r>
              <a:rPr lang="pt-BR" b="1" dirty="0" err="1"/>
              <a:t>jerk</a:t>
            </a:r>
            <a:endParaRPr lang="pt-BR" b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3417C58-AA6C-196E-9C4D-53DA2EC8BC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1211" y="1944588"/>
            <a:ext cx="9909577" cy="2377312"/>
          </a:xfrm>
        </p:spPr>
        <p:txBody>
          <a:bodyPr>
            <a:normAutofit/>
          </a:bodyPr>
          <a:lstStyle/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Puxar a barra até a altura do ombro, sendo o primeiro tempo e finaliza arremessando para cima, segundo tempo.</a:t>
            </a:r>
          </a:p>
          <a:p>
            <a:pPr algn="just">
              <a:buClr>
                <a:srgbClr val="FFFF00"/>
              </a:buClr>
            </a:pPr>
            <a:endParaRPr lang="pt-BR" sz="3200" dirty="0">
              <a:solidFill>
                <a:srgbClr val="FFFF00"/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F258F560-58F9-2E70-FAEA-BF9106859659}"/>
              </a:ext>
            </a:extLst>
          </p:cNvPr>
          <p:cNvSpPr/>
          <p:nvPr/>
        </p:nvSpPr>
        <p:spPr>
          <a:xfrm>
            <a:off x="449004" y="6550300"/>
            <a:ext cx="1449436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Prof. Renan Mota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F345D3F1-BB67-D06C-7664-E979E072F459}"/>
              </a:ext>
            </a:extLst>
          </p:cNvPr>
          <p:cNvSpPr/>
          <p:nvPr/>
        </p:nvSpPr>
        <p:spPr>
          <a:xfrm>
            <a:off x="10441860" y="6541673"/>
            <a:ext cx="119936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@renanmota_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3A293E6-13AB-9F05-9948-8612966011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441" y="60383"/>
            <a:ext cx="722550" cy="75062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26A55C2-2B32-A5C0-F66A-EF3A51F9D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006" y="3716363"/>
            <a:ext cx="4689988" cy="255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71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D7B29-1AF0-FDF7-7802-9A2CE626B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806491-E42F-1929-A0AB-294AEFE44B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3165" y="583461"/>
            <a:ext cx="9405668" cy="857819"/>
          </a:xfrm>
        </p:spPr>
        <p:txBody>
          <a:bodyPr>
            <a:normAutofit/>
          </a:bodyPr>
          <a:lstStyle/>
          <a:p>
            <a:r>
              <a:rPr lang="pt-BR" b="1" dirty="0"/>
              <a:t>Derivados </a:t>
            </a:r>
            <a:r>
              <a:rPr lang="pt-BR" b="1" dirty="0" err="1"/>
              <a:t>lpo</a:t>
            </a:r>
            <a:endParaRPr lang="pt-BR" b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E8EA419-CC69-3DAE-A495-5E351951AD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1211" y="1944588"/>
            <a:ext cx="9909577" cy="2377312"/>
          </a:xfrm>
        </p:spPr>
        <p:txBody>
          <a:bodyPr>
            <a:normAutofit fontScale="77500" lnSpcReduction="20000"/>
          </a:bodyPr>
          <a:lstStyle/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A partir desses dois exercícios competitivos vem os derivados que são: </a:t>
            </a:r>
            <a:r>
              <a:rPr lang="pt-BR" sz="3200" dirty="0" err="1">
                <a:solidFill>
                  <a:srgbClr val="FFFF00"/>
                </a:solidFill>
              </a:rPr>
              <a:t>muscle</a:t>
            </a:r>
            <a:r>
              <a:rPr lang="pt-BR" sz="3200" dirty="0">
                <a:solidFill>
                  <a:srgbClr val="FFFF00"/>
                </a:solidFill>
              </a:rPr>
              <a:t> clean/</a:t>
            </a:r>
            <a:r>
              <a:rPr lang="pt-BR" sz="3200" dirty="0" err="1">
                <a:solidFill>
                  <a:srgbClr val="FFFF00"/>
                </a:solidFill>
              </a:rPr>
              <a:t>snatch</a:t>
            </a:r>
            <a:r>
              <a:rPr lang="pt-BR" sz="3200" dirty="0">
                <a:solidFill>
                  <a:srgbClr val="FFFF00"/>
                </a:solidFill>
              </a:rPr>
              <a:t>, </a:t>
            </a:r>
            <a:r>
              <a:rPr lang="pt-BR" sz="3200" dirty="0" err="1">
                <a:solidFill>
                  <a:srgbClr val="FFFF00"/>
                </a:solidFill>
              </a:rPr>
              <a:t>power</a:t>
            </a:r>
            <a:r>
              <a:rPr lang="pt-BR" sz="3200" dirty="0">
                <a:solidFill>
                  <a:srgbClr val="FFFF00"/>
                </a:solidFill>
              </a:rPr>
              <a:t> clean/</a:t>
            </a:r>
            <a:r>
              <a:rPr lang="pt-BR" sz="3200" dirty="0" err="1">
                <a:solidFill>
                  <a:srgbClr val="FFFF00"/>
                </a:solidFill>
              </a:rPr>
              <a:t>snatch</a:t>
            </a:r>
            <a:r>
              <a:rPr lang="pt-BR" sz="3200" dirty="0">
                <a:solidFill>
                  <a:srgbClr val="FFFF00"/>
                </a:solidFill>
              </a:rPr>
              <a:t> e </a:t>
            </a:r>
            <a:r>
              <a:rPr lang="pt-BR" sz="3200" dirty="0" err="1">
                <a:solidFill>
                  <a:srgbClr val="FFFF00"/>
                </a:solidFill>
              </a:rPr>
              <a:t>squat</a:t>
            </a:r>
            <a:r>
              <a:rPr lang="pt-BR" sz="3200" dirty="0">
                <a:solidFill>
                  <a:srgbClr val="FFFF00"/>
                </a:solidFill>
              </a:rPr>
              <a:t> clean/</a:t>
            </a:r>
            <a:r>
              <a:rPr lang="pt-BR" sz="3200" dirty="0" err="1">
                <a:solidFill>
                  <a:srgbClr val="FFFF00"/>
                </a:solidFill>
              </a:rPr>
              <a:t>snatch</a:t>
            </a:r>
            <a:r>
              <a:rPr lang="pt-BR" sz="3200" dirty="0">
                <a:solidFill>
                  <a:srgbClr val="FFFF00"/>
                </a:solidFill>
              </a:rPr>
              <a:t>.</a:t>
            </a:r>
          </a:p>
          <a:p>
            <a:pPr algn="just">
              <a:buClr>
                <a:srgbClr val="FFFF00"/>
              </a:buClr>
            </a:pPr>
            <a:endParaRPr lang="pt-BR" sz="3200" dirty="0">
              <a:solidFill>
                <a:srgbClr val="FFFF00"/>
              </a:solidFill>
            </a:endParaRPr>
          </a:p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Para ter um bom </a:t>
            </a:r>
            <a:r>
              <a:rPr lang="pt-BR" sz="3200" dirty="0" err="1">
                <a:solidFill>
                  <a:srgbClr val="FFFF00"/>
                </a:solidFill>
              </a:rPr>
              <a:t>squat</a:t>
            </a:r>
            <a:r>
              <a:rPr lang="pt-BR" sz="3200" dirty="0">
                <a:solidFill>
                  <a:srgbClr val="FFFF00"/>
                </a:solidFill>
              </a:rPr>
              <a:t> clean/</a:t>
            </a:r>
            <a:r>
              <a:rPr lang="pt-BR" sz="3200" dirty="0" err="1">
                <a:solidFill>
                  <a:srgbClr val="FFFF00"/>
                </a:solidFill>
              </a:rPr>
              <a:t>snatch</a:t>
            </a:r>
            <a:r>
              <a:rPr lang="pt-BR" sz="3200" dirty="0">
                <a:solidFill>
                  <a:srgbClr val="FFFF00"/>
                </a:solidFill>
              </a:rPr>
              <a:t> é preciso ter os movimentos anteriores dominados.</a:t>
            </a:r>
          </a:p>
          <a:p>
            <a:pPr algn="just">
              <a:buClr>
                <a:srgbClr val="FFFF00"/>
              </a:buClr>
            </a:pPr>
            <a:endParaRPr lang="pt-BR" sz="3200" dirty="0">
              <a:solidFill>
                <a:srgbClr val="FFFF00"/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0EEB968-453B-2163-2446-5B3AB634FCCE}"/>
              </a:ext>
            </a:extLst>
          </p:cNvPr>
          <p:cNvSpPr/>
          <p:nvPr/>
        </p:nvSpPr>
        <p:spPr>
          <a:xfrm>
            <a:off x="449004" y="6550300"/>
            <a:ext cx="1449436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Prof. Renan Mota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BD0D267B-754B-735A-1483-1D34233A868B}"/>
              </a:ext>
            </a:extLst>
          </p:cNvPr>
          <p:cNvSpPr/>
          <p:nvPr/>
        </p:nvSpPr>
        <p:spPr>
          <a:xfrm>
            <a:off x="10441860" y="6541673"/>
            <a:ext cx="119936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@renanmota_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6BCD09E-F224-A422-A16C-A51B698DD5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441" y="60383"/>
            <a:ext cx="722550" cy="75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407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DDBC6-5364-0541-1416-ADF7B90B9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2E02AE-DBFC-726B-CC54-A625C35AA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3165" y="583461"/>
            <a:ext cx="9405668" cy="857819"/>
          </a:xfrm>
        </p:spPr>
        <p:txBody>
          <a:bodyPr>
            <a:normAutofit/>
          </a:bodyPr>
          <a:lstStyle/>
          <a:p>
            <a:r>
              <a:rPr lang="pt-BR" b="1" dirty="0"/>
              <a:t>Hook grip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A63565F-8E69-CF0C-1F1C-461C0B9490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1211" y="1944588"/>
            <a:ext cx="9909577" cy="2377312"/>
          </a:xfrm>
        </p:spPr>
        <p:txBody>
          <a:bodyPr>
            <a:normAutofit/>
          </a:bodyPr>
          <a:lstStyle/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Pegada gancho, utilizada para manter a barra fixa na mão sem ela girar, mas o braço continua relaxado.</a:t>
            </a:r>
          </a:p>
          <a:p>
            <a:pPr algn="just">
              <a:buClr>
                <a:srgbClr val="FFFF00"/>
              </a:buClr>
            </a:pPr>
            <a:endParaRPr lang="pt-BR" sz="3200" dirty="0">
              <a:solidFill>
                <a:srgbClr val="FFFF00"/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4A1CA24F-1B37-9F94-3354-0411071319DE}"/>
              </a:ext>
            </a:extLst>
          </p:cNvPr>
          <p:cNvSpPr/>
          <p:nvPr/>
        </p:nvSpPr>
        <p:spPr>
          <a:xfrm>
            <a:off x="449004" y="6550300"/>
            <a:ext cx="1449436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Prof. Renan Mota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CBEE96AB-7798-9DD1-F473-81B0EB5F6B7C}"/>
              </a:ext>
            </a:extLst>
          </p:cNvPr>
          <p:cNvSpPr/>
          <p:nvPr/>
        </p:nvSpPr>
        <p:spPr>
          <a:xfrm>
            <a:off x="10441860" y="6541673"/>
            <a:ext cx="119936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@renanmota_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D92E44B-1D40-98F7-F724-FAF1F3A961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441" y="60383"/>
            <a:ext cx="722550" cy="75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32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FB16C5-6183-A5FB-3A79-1DAE22118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2379F0-6D86-2F11-B717-43BFF80695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3165" y="583461"/>
            <a:ext cx="9405668" cy="857819"/>
          </a:xfrm>
        </p:spPr>
        <p:txBody>
          <a:bodyPr>
            <a:normAutofit/>
          </a:bodyPr>
          <a:lstStyle/>
          <a:p>
            <a:r>
              <a:rPr lang="pt-BR" b="1" dirty="0" err="1"/>
              <a:t>MecÂnica</a:t>
            </a:r>
            <a:r>
              <a:rPr lang="pt-BR" b="1" dirty="0"/>
              <a:t> do </a:t>
            </a:r>
            <a:r>
              <a:rPr lang="pt-BR" b="1" dirty="0" err="1"/>
              <a:t>lpo</a:t>
            </a:r>
            <a:endParaRPr lang="pt-BR" b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1B1D810-C38F-F4BF-BC48-94FE12C72B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1211" y="1944588"/>
            <a:ext cx="9909577" cy="2377312"/>
          </a:xfrm>
        </p:spPr>
        <p:txBody>
          <a:bodyPr>
            <a:normAutofit fontScale="77500" lnSpcReduction="20000"/>
          </a:bodyPr>
          <a:lstStyle/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Existe uma regra valida tanto para o </a:t>
            </a:r>
            <a:r>
              <a:rPr lang="pt-BR" sz="3200" dirty="0" err="1">
                <a:solidFill>
                  <a:srgbClr val="FFFF00"/>
                </a:solidFill>
              </a:rPr>
              <a:t>snatch</a:t>
            </a:r>
            <a:r>
              <a:rPr lang="pt-BR" sz="3200" dirty="0">
                <a:solidFill>
                  <a:srgbClr val="FFFF00"/>
                </a:solidFill>
              </a:rPr>
              <a:t> quanto para o clean.</a:t>
            </a:r>
          </a:p>
          <a:p>
            <a:pPr algn="just">
              <a:buClr>
                <a:srgbClr val="FFFF00"/>
              </a:buClr>
            </a:pPr>
            <a:endParaRPr lang="pt-BR" sz="3200" dirty="0">
              <a:solidFill>
                <a:srgbClr val="FFFF00"/>
              </a:solidFill>
            </a:endParaRPr>
          </a:p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Ombro e quadril sobem juntos até a linha do joelho, depois do joelho é só tronco e finaliza estendendo as pernas e levantando a barra.</a:t>
            </a:r>
          </a:p>
          <a:p>
            <a:pPr algn="just">
              <a:buClr>
                <a:srgbClr val="FFFF00"/>
              </a:buClr>
            </a:pPr>
            <a:endParaRPr lang="pt-BR" sz="3200" dirty="0">
              <a:solidFill>
                <a:srgbClr val="FFFF00"/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5474D3CE-0259-DC12-111F-018AF6D6F006}"/>
              </a:ext>
            </a:extLst>
          </p:cNvPr>
          <p:cNvSpPr/>
          <p:nvPr/>
        </p:nvSpPr>
        <p:spPr>
          <a:xfrm>
            <a:off x="449004" y="6550300"/>
            <a:ext cx="1449436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Prof. Renan Mota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F0E0F3D-C6BC-0EBD-C2E0-B6AE7CB4841C}"/>
              </a:ext>
            </a:extLst>
          </p:cNvPr>
          <p:cNvSpPr/>
          <p:nvPr/>
        </p:nvSpPr>
        <p:spPr>
          <a:xfrm>
            <a:off x="10441860" y="6541673"/>
            <a:ext cx="119936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@renanmota_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3EC8AE4-4F2D-76A9-9738-F07BD8BCFE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441" y="60383"/>
            <a:ext cx="722550" cy="75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5774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0950F-ED1B-9F68-1C2D-23E29A793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520233-5652-44EB-B07E-97334E6899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3165" y="583461"/>
            <a:ext cx="9405668" cy="857819"/>
          </a:xfrm>
        </p:spPr>
        <p:txBody>
          <a:bodyPr>
            <a:normAutofit/>
          </a:bodyPr>
          <a:lstStyle/>
          <a:p>
            <a:r>
              <a:rPr lang="pt-BR" b="1" dirty="0"/>
              <a:t>Volume e intensidade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B59BA21-7E81-2266-397D-ADEA9AEC61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1211" y="1944588"/>
            <a:ext cx="9909577" cy="2377312"/>
          </a:xfrm>
        </p:spPr>
        <p:txBody>
          <a:bodyPr>
            <a:normAutofit fontScale="92500" lnSpcReduction="20000"/>
          </a:bodyPr>
          <a:lstStyle/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Volume é tudo que envolve a quantidade no treinamento: series, reps, sessões.  </a:t>
            </a:r>
          </a:p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intensidade: envolve a qualidade, nível de esforço por unidade de tempo.</a:t>
            </a:r>
          </a:p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No LPO o importante é priorizar a qualidade.</a:t>
            </a:r>
          </a:p>
          <a:p>
            <a:pPr algn="just">
              <a:buClr>
                <a:srgbClr val="FFFF00"/>
              </a:buClr>
            </a:pPr>
            <a:endParaRPr lang="pt-BR" sz="3200" dirty="0">
              <a:solidFill>
                <a:srgbClr val="FFFF00"/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92DB874-5B28-1A2A-C4F4-627CE644BA8C}"/>
              </a:ext>
            </a:extLst>
          </p:cNvPr>
          <p:cNvSpPr/>
          <p:nvPr/>
        </p:nvSpPr>
        <p:spPr>
          <a:xfrm>
            <a:off x="449004" y="6550300"/>
            <a:ext cx="1449436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Prof. Renan Mota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7B70CE87-6487-6AE8-3B84-EA8307A75072}"/>
              </a:ext>
            </a:extLst>
          </p:cNvPr>
          <p:cNvSpPr/>
          <p:nvPr/>
        </p:nvSpPr>
        <p:spPr>
          <a:xfrm>
            <a:off x="10441860" y="6541673"/>
            <a:ext cx="119936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@renanmota_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91D424F-8723-F179-0A54-E2CE9077DB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441" y="60383"/>
            <a:ext cx="722550" cy="75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4185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3A8D3-70F7-46D1-3E47-AC2929282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88099E-2085-3567-9672-54DDEFE126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3165" y="583461"/>
            <a:ext cx="9405668" cy="857819"/>
          </a:xfrm>
        </p:spPr>
        <p:txBody>
          <a:bodyPr>
            <a:normAutofit fontScale="90000"/>
          </a:bodyPr>
          <a:lstStyle/>
          <a:p>
            <a:r>
              <a:rPr lang="pt-BR" b="1" dirty="0" err="1"/>
              <a:t>Supercompensação</a:t>
            </a:r>
            <a:r>
              <a:rPr lang="pt-BR" b="1" dirty="0"/>
              <a:t> e gestão de fadiga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B404DD0-BC3A-A1BA-A66A-787260333E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1211" y="1944588"/>
            <a:ext cx="9909577" cy="2377312"/>
          </a:xfrm>
        </p:spPr>
        <p:txBody>
          <a:bodyPr>
            <a:normAutofit fontScale="92500" lnSpcReduction="20000"/>
          </a:bodyPr>
          <a:lstStyle/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Ocorre o estimulo, fadiga, recuperação e </a:t>
            </a:r>
            <a:r>
              <a:rPr lang="pt-BR" sz="3200" dirty="0" err="1">
                <a:solidFill>
                  <a:srgbClr val="FFFF00"/>
                </a:solidFill>
              </a:rPr>
              <a:t>supercompensação</a:t>
            </a:r>
            <a:r>
              <a:rPr lang="pt-BR" sz="3200" dirty="0">
                <a:solidFill>
                  <a:srgbClr val="FFFF00"/>
                </a:solidFill>
              </a:rPr>
              <a:t>.</a:t>
            </a:r>
          </a:p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A adaptação ocorre durante a recuperação, se não recuperar de maneira adequada pode gerar fadiga.</a:t>
            </a:r>
          </a:p>
          <a:p>
            <a:pPr algn="just">
              <a:buClr>
                <a:srgbClr val="FFFF00"/>
              </a:buClr>
            </a:pPr>
            <a:r>
              <a:rPr lang="pt-BR" sz="3200" dirty="0" err="1">
                <a:solidFill>
                  <a:srgbClr val="FFFF00"/>
                </a:solidFill>
              </a:rPr>
              <a:t>Overreaching</a:t>
            </a:r>
            <a:r>
              <a:rPr lang="pt-BR" sz="3200" dirty="0">
                <a:solidFill>
                  <a:srgbClr val="FFFF00"/>
                </a:solidFill>
              </a:rPr>
              <a:t> funcional </a:t>
            </a:r>
            <a:r>
              <a:rPr lang="pt-BR" sz="3200" dirty="0" err="1">
                <a:solidFill>
                  <a:srgbClr val="FFFF00"/>
                </a:solidFill>
              </a:rPr>
              <a:t>vs</a:t>
            </a:r>
            <a:r>
              <a:rPr lang="pt-BR" sz="3200" dirty="0">
                <a:solidFill>
                  <a:srgbClr val="FFFF00"/>
                </a:solidFill>
              </a:rPr>
              <a:t> overtraining. </a:t>
            </a:r>
          </a:p>
          <a:p>
            <a:pPr algn="just">
              <a:buClr>
                <a:srgbClr val="FFFF00"/>
              </a:buClr>
            </a:pPr>
            <a:endParaRPr lang="pt-BR" sz="3200" dirty="0">
              <a:solidFill>
                <a:srgbClr val="FFFF00"/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46D20469-30E3-EDC3-35C5-9D73FA05B028}"/>
              </a:ext>
            </a:extLst>
          </p:cNvPr>
          <p:cNvSpPr/>
          <p:nvPr/>
        </p:nvSpPr>
        <p:spPr>
          <a:xfrm>
            <a:off x="449004" y="6550300"/>
            <a:ext cx="1449436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Prof. Renan Mota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36FCE578-3485-6342-FB8F-26C3B21D45AD}"/>
              </a:ext>
            </a:extLst>
          </p:cNvPr>
          <p:cNvSpPr/>
          <p:nvPr/>
        </p:nvSpPr>
        <p:spPr>
          <a:xfrm>
            <a:off x="10441860" y="6541673"/>
            <a:ext cx="119936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@renanmota_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A069330-09E2-0B8B-E7AF-123DE43C18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441" y="60383"/>
            <a:ext cx="722550" cy="75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03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4647C-C13A-11EC-4EC8-7E7954C00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769B73-4A88-78F6-9223-FC636DA34D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3165" y="583461"/>
            <a:ext cx="9405668" cy="857819"/>
          </a:xfrm>
        </p:spPr>
        <p:txBody>
          <a:bodyPr>
            <a:normAutofit/>
          </a:bodyPr>
          <a:lstStyle/>
          <a:p>
            <a:r>
              <a:rPr lang="pt-BR" b="1" dirty="0"/>
              <a:t>Variações de exercícios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58E1ACB-8724-BB70-D9DD-CF27F3626C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1211" y="1944588"/>
            <a:ext cx="9909577" cy="2377312"/>
          </a:xfrm>
        </p:spPr>
        <p:txBody>
          <a:bodyPr>
            <a:normAutofit/>
          </a:bodyPr>
          <a:lstStyle/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Por ponto de inicio: </a:t>
            </a:r>
            <a:r>
              <a:rPr lang="pt-BR" sz="3200" dirty="0" err="1">
                <a:solidFill>
                  <a:srgbClr val="FFFF00"/>
                </a:solidFill>
              </a:rPr>
              <a:t>power</a:t>
            </a:r>
            <a:r>
              <a:rPr lang="pt-BR" sz="3200" dirty="0">
                <a:solidFill>
                  <a:srgbClr val="FFFF00"/>
                </a:solidFill>
              </a:rPr>
              <a:t> position, high </a:t>
            </a:r>
            <a:r>
              <a:rPr lang="pt-BR" sz="3200" dirty="0" err="1">
                <a:solidFill>
                  <a:srgbClr val="FFFF00"/>
                </a:solidFill>
              </a:rPr>
              <a:t>hang</a:t>
            </a:r>
            <a:r>
              <a:rPr lang="pt-BR" sz="3200" dirty="0">
                <a:solidFill>
                  <a:srgbClr val="FFFF00"/>
                </a:solidFill>
              </a:rPr>
              <a:t>, </a:t>
            </a:r>
            <a:r>
              <a:rPr lang="pt-BR" sz="3200" dirty="0" err="1">
                <a:solidFill>
                  <a:srgbClr val="FFFF00"/>
                </a:solidFill>
              </a:rPr>
              <a:t>hang</a:t>
            </a:r>
            <a:r>
              <a:rPr lang="pt-BR" sz="3200" dirty="0">
                <a:solidFill>
                  <a:srgbClr val="FFFF00"/>
                </a:solidFill>
              </a:rPr>
              <a:t>, </a:t>
            </a:r>
            <a:r>
              <a:rPr lang="pt-BR" sz="3200" dirty="0" err="1">
                <a:solidFill>
                  <a:srgbClr val="FFFF00"/>
                </a:solidFill>
              </a:rPr>
              <a:t>low</a:t>
            </a:r>
            <a:r>
              <a:rPr lang="pt-BR" sz="3200" dirty="0">
                <a:solidFill>
                  <a:srgbClr val="FFFF00"/>
                </a:solidFill>
              </a:rPr>
              <a:t> </a:t>
            </a:r>
            <a:r>
              <a:rPr lang="pt-BR" sz="3200" dirty="0" err="1">
                <a:solidFill>
                  <a:srgbClr val="FFFF00"/>
                </a:solidFill>
              </a:rPr>
              <a:t>hang</a:t>
            </a:r>
            <a:r>
              <a:rPr lang="pt-BR" sz="3200" dirty="0">
                <a:solidFill>
                  <a:srgbClr val="FFFF00"/>
                </a:solidFill>
              </a:rPr>
              <a:t>, saída do chão e em déficit.</a:t>
            </a:r>
          </a:p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Derivados: </a:t>
            </a:r>
            <a:r>
              <a:rPr lang="pt-BR" sz="3200" dirty="0" err="1">
                <a:solidFill>
                  <a:srgbClr val="FFFF00"/>
                </a:solidFill>
              </a:rPr>
              <a:t>muscle</a:t>
            </a:r>
            <a:r>
              <a:rPr lang="pt-BR" sz="3200" dirty="0">
                <a:solidFill>
                  <a:srgbClr val="FFFF00"/>
                </a:solidFill>
              </a:rPr>
              <a:t>, </a:t>
            </a:r>
            <a:r>
              <a:rPr lang="pt-BR" sz="3200" dirty="0" err="1">
                <a:solidFill>
                  <a:srgbClr val="FFFF00"/>
                </a:solidFill>
              </a:rPr>
              <a:t>power</a:t>
            </a:r>
            <a:r>
              <a:rPr lang="pt-BR" sz="3200" dirty="0">
                <a:solidFill>
                  <a:srgbClr val="FFFF00"/>
                </a:solidFill>
              </a:rPr>
              <a:t>, </a:t>
            </a:r>
            <a:r>
              <a:rPr lang="pt-BR" sz="3200" dirty="0" err="1">
                <a:solidFill>
                  <a:srgbClr val="FFFF00"/>
                </a:solidFill>
              </a:rPr>
              <a:t>pulls</a:t>
            </a:r>
            <a:r>
              <a:rPr lang="pt-BR" sz="3200" dirty="0">
                <a:solidFill>
                  <a:srgbClr val="FFFF00"/>
                </a:solidFill>
              </a:rPr>
              <a:t>, </a:t>
            </a:r>
            <a:r>
              <a:rPr lang="pt-BR" sz="3200" dirty="0" err="1">
                <a:solidFill>
                  <a:srgbClr val="FFFF00"/>
                </a:solidFill>
              </a:rPr>
              <a:t>deadlift</a:t>
            </a:r>
            <a:r>
              <a:rPr lang="pt-BR" sz="3200" dirty="0">
                <a:solidFill>
                  <a:srgbClr val="FFFF00"/>
                </a:solidFill>
              </a:rPr>
              <a:t> high </a:t>
            </a:r>
            <a:r>
              <a:rPr lang="pt-BR" sz="3200" dirty="0" err="1">
                <a:solidFill>
                  <a:srgbClr val="FFFF00"/>
                </a:solidFill>
              </a:rPr>
              <a:t>pull</a:t>
            </a:r>
            <a:r>
              <a:rPr lang="pt-BR" sz="3200" dirty="0">
                <a:solidFill>
                  <a:srgbClr val="FFFF00"/>
                </a:solidFill>
              </a:rPr>
              <a:t> e etc.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92CC531-5B53-FF2D-37C9-2D1B6B7A31A6}"/>
              </a:ext>
            </a:extLst>
          </p:cNvPr>
          <p:cNvSpPr/>
          <p:nvPr/>
        </p:nvSpPr>
        <p:spPr>
          <a:xfrm>
            <a:off x="449004" y="6550300"/>
            <a:ext cx="1449436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Prof. Renan Mota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3E17703B-66ED-0284-0E04-9A580473EAA2}"/>
              </a:ext>
            </a:extLst>
          </p:cNvPr>
          <p:cNvSpPr/>
          <p:nvPr/>
        </p:nvSpPr>
        <p:spPr>
          <a:xfrm>
            <a:off x="10441860" y="6541673"/>
            <a:ext cx="119936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@renanmota_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0058349-B959-7A62-F1B1-A13E2F77A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441" y="60383"/>
            <a:ext cx="722550" cy="75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3438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A1846-B642-1F11-73B2-09B7C07C3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0FC0F4-38D0-D59C-3CF4-6B01DA4C88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3165" y="583461"/>
            <a:ext cx="9405668" cy="857819"/>
          </a:xfrm>
        </p:spPr>
        <p:txBody>
          <a:bodyPr>
            <a:normAutofit/>
          </a:bodyPr>
          <a:lstStyle/>
          <a:p>
            <a:r>
              <a:rPr lang="pt-BR" b="1" dirty="0"/>
              <a:t>Plano de aula </a:t>
            </a:r>
            <a:r>
              <a:rPr lang="pt-BR" b="1" dirty="0" err="1"/>
              <a:t>lpo</a:t>
            </a:r>
            <a:r>
              <a:rPr lang="pt-BR" b="1" dirty="0"/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D4A3415-68C1-093E-E6DF-9D9524505A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1211" y="1944588"/>
            <a:ext cx="9909577" cy="2377312"/>
          </a:xfrm>
        </p:spPr>
        <p:txBody>
          <a:bodyPr>
            <a:normAutofit fontScale="77500" lnSpcReduction="20000"/>
          </a:bodyPr>
          <a:lstStyle/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Estruturado com aquecimento geral, especifico, parte principal e final. Aquecimento especifico utilizar para um ensino do que será passado na parte principal.</a:t>
            </a:r>
          </a:p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Normalmente são poucos exercícios, séries e repetições.</a:t>
            </a:r>
          </a:p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Focar em qualidade técnica, cargas máximas ou próxima, reps baixas e recuperação entre as séries.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3E5C32A9-63C6-E8FF-4CA9-79C9C626101F}"/>
              </a:ext>
            </a:extLst>
          </p:cNvPr>
          <p:cNvSpPr/>
          <p:nvPr/>
        </p:nvSpPr>
        <p:spPr>
          <a:xfrm>
            <a:off x="449004" y="6550300"/>
            <a:ext cx="1449436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Prof. Renan Mota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308CA29D-A716-B0DE-BC0C-A3634605BA63}"/>
              </a:ext>
            </a:extLst>
          </p:cNvPr>
          <p:cNvSpPr/>
          <p:nvPr/>
        </p:nvSpPr>
        <p:spPr>
          <a:xfrm>
            <a:off x="10441860" y="6541673"/>
            <a:ext cx="119936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@renanmota_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49D0992-81F6-543B-AE2D-76EDBE2B13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441" y="60383"/>
            <a:ext cx="722550" cy="75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718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1C6BC7-9425-057A-F37B-7BD314142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0522" y="368968"/>
            <a:ext cx="3570955" cy="1395663"/>
          </a:xfrm>
        </p:spPr>
        <p:txBody>
          <a:bodyPr/>
          <a:lstStyle/>
          <a:p>
            <a:r>
              <a:rPr lang="pt-BR" dirty="0"/>
              <a:t>Apresentação 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1E983E7-021F-E374-67A6-4D24ED082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573" y="660063"/>
            <a:ext cx="10388851" cy="7690185"/>
          </a:xfrm>
        </p:spPr>
        <p:txBody>
          <a:bodyPr/>
          <a:lstStyle/>
          <a:p>
            <a:r>
              <a:rPr lang="pt-BR" dirty="0"/>
              <a:t>Prof. Renan Mota Duarte</a:t>
            </a:r>
          </a:p>
          <a:p>
            <a:r>
              <a:rPr lang="pt-BR" dirty="0"/>
              <a:t>Graduações: Educação Física Licenciatura e Bacharelado</a:t>
            </a:r>
          </a:p>
          <a:p>
            <a:r>
              <a:rPr lang="pt-BR" dirty="0"/>
              <a:t>Pós Graduado: Bases do treinamento físico saude e performance</a:t>
            </a:r>
          </a:p>
          <a:p>
            <a:r>
              <a:rPr lang="pt-BR" dirty="0"/>
              <a:t>Treinador Nível 2 FPLPO</a:t>
            </a:r>
          </a:p>
          <a:p>
            <a:r>
              <a:rPr lang="pt-BR" dirty="0"/>
              <a:t>Ministro as aulas do setor 3, Academia </a:t>
            </a:r>
            <a:r>
              <a:rPr lang="pt-BR" dirty="0" err="1"/>
              <a:t>Sportzone</a:t>
            </a:r>
            <a:r>
              <a:rPr lang="pt-BR" dirty="0"/>
              <a:t>: </a:t>
            </a:r>
            <a:r>
              <a:rPr lang="pt-BR" dirty="0" err="1"/>
              <a:t>Robust</a:t>
            </a:r>
            <a:r>
              <a:rPr lang="pt-BR" dirty="0"/>
              <a:t>, Pilates Plus e </a:t>
            </a:r>
            <a:r>
              <a:rPr lang="pt-BR" dirty="0" err="1"/>
              <a:t>HiitZone</a:t>
            </a:r>
            <a:endParaRPr lang="pt-BR" dirty="0"/>
          </a:p>
          <a:p>
            <a:r>
              <a:rPr lang="pt-BR" dirty="0"/>
              <a:t>Experiência com atendimento personalizado 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8EBCF869-1660-21CC-A6DD-767610EAC4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6285" y="344786"/>
            <a:ext cx="1148278" cy="144402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CD239B0-DE5A-BA14-BA8A-A10D004638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5146" y="442868"/>
            <a:ext cx="1390016" cy="1444025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04502CA8-4A4C-E5EC-5359-1E4E08CEB1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17" y="773695"/>
            <a:ext cx="1795928" cy="2226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0103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F4E18-AA67-9F72-47B7-A3CFE2860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612911-1493-7202-E2F9-F2B26BA8F0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3165" y="583461"/>
            <a:ext cx="9405668" cy="857819"/>
          </a:xfrm>
        </p:spPr>
        <p:txBody>
          <a:bodyPr>
            <a:normAutofit/>
          </a:bodyPr>
          <a:lstStyle/>
          <a:p>
            <a:r>
              <a:rPr lang="pt-BR" b="1" dirty="0"/>
              <a:t>Plano de aula </a:t>
            </a:r>
            <a:r>
              <a:rPr lang="pt-BR" b="1" dirty="0" err="1"/>
              <a:t>lpo</a:t>
            </a:r>
            <a:r>
              <a:rPr lang="pt-BR" b="1" dirty="0"/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A391350-DF5F-8FFB-244D-A774DE4314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1211" y="1944588"/>
            <a:ext cx="9909577" cy="2377312"/>
          </a:xfrm>
        </p:spPr>
        <p:txBody>
          <a:bodyPr>
            <a:normAutofit fontScale="92500" lnSpcReduction="20000"/>
          </a:bodyPr>
          <a:lstStyle/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Exemplo: arranco</a:t>
            </a:r>
          </a:p>
          <a:p>
            <a:pPr algn="just">
              <a:buClr>
                <a:srgbClr val="FFFF00"/>
              </a:buClr>
            </a:pPr>
            <a:r>
              <a:rPr lang="pt-BR" sz="3200" dirty="0" err="1">
                <a:solidFill>
                  <a:srgbClr val="FFFF00"/>
                </a:solidFill>
              </a:rPr>
              <a:t>Sessao</a:t>
            </a:r>
            <a:r>
              <a:rPr lang="pt-BR" sz="3200" dirty="0">
                <a:solidFill>
                  <a:srgbClr val="FFFF00"/>
                </a:solidFill>
              </a:rPr>
              <a:t> A: </a:t>
            </a:r>
            <a:r>
              <a:rPr lang="pt-BR" sz="3200" dirty="0" err="1">
                <a:solidFill>
                  <a:srgbClr val="FFFF00"/>
                </a:solidFill>
              </a:rPr>
              <a:t>snatch</a:t>
            </a:r>
            <a:r>
              <a:rPr lang="pt-BR" sz="3200" dirty="0">
                <a:solidFill>
                  <a:srgbClr val="FFFF00"/>
                </a:solidFill>
              </a:rPr>
              <a:t> </a:t>
            </a:r>
            <a:r>
              <a:rPr lang="pt-BR" sz="3200" dirty="0" err="1">
                <a:solidFill>
                  <a:srgbClr val="FFFF00"/>
                </a:solidFill>
              </a:rPr>
              <a:t>pull</a:t>
            </a:r>
            <a:r>
              <a:rPr lang="pt-BR" sz="3200" dirty="0">
                <a:solidFill>
                  <a:srgbClr val="FFFF00"/>
                </a:solidFill>
              </a:rPr>
              <a:t> 3x3, </a:t>
            </a:r>
            <a:r>
              <a:rPr lang="pt-BR" sz="3200" dirty="0" err="1">
                <a:solidFill>
                  <a:srgbClr val="FFFF00"/>
                </a:solidFill>
              </a:rPr>
              <a:t>power</a:t>
            </a:r>
            <a:r>
              <a:rPr lang="pt-BR" sz="3200" dirty="0">
                <a:solidFill>
                  <a:srgbClr val="FFFF00"/>
                </a:solidFill>
              </a:rPr>
              <a:t> </a:t>
            </a:r>
            <a:r>
              <a:rPr lang="pt-BR" sz="3200" dirty="0" err="1">
                <a:solidFill>
                  <a:srgbClr val="FFFF00"/>
                </a:solidFill>
              </a:rPr>
              <a:t>snatch</a:t>
            </a:r>
            <a:r>
              <a:rPr lang="pt-BR" sz="3200" dirty="0">
                <a:solidFill>
                  <a:srgbClr val="FFFF00"/>
                </a:solidFill>
              </a:rPr>
              <a:t> 2x4, </a:t>
            </a:r>
            <a:r>
              <a:rPr lang="pt-BR" sz="3200" dirty="0" err="1">
                <a:solidFill>
                  <a:srgbClr val="FFFF00"/>
                </a:solidFill>
              </a:rPr>
              <a:t>back</a:t>
            </a:r>
            <a:r>
              <a:rPr lang="pt-BR" sz="3200" dirty="0">
                <a:solidFill>
                  <a:srgbClr val="FFFF00"/>
                </a:solidFill>
              </a:rPr>
              <a:t> </a:t>
            </a:r>
            <a:r>
              <a:rPr lang="pt-BR" sz="3200" dirty="0" err="1">
                <a:solidFill>
                  <a:srgbClr val="FFFF00"/>
                </a:solidFill>
              </a:rPr>
              <a:t>squat</a:t>
            </a:r>
            <a:r>
              <a:rPr lang="pt-BR" sz="3200" dirty="0">
                <a:solidFill>
                  <a:srgbClr val="FFFF00"/>
                </a:solidFill>
              </a:rPr>
              <a:t> 4x3, bom dia 4x3.</a:t>
            </a:r>
          </a:p>
          <a:p>
            <a:pPr algn="just">
              <a:buClr>
                <a:srgbClr val="FFFF00"/>
              </a:buClr>
            </a:pPr>
            <a:r>
              <a:rPr lang="pt-BR" sz="3200" dirty="0" err="1">
                <a:solidFill>
                  <a:srgbClr val="FFFF00"/>
                </a:solidFill>
              </a:rPr>
              <a:t>Sessao</a:t>
            </a:r>
            <a:r>
              <a:rPr lang="pt-BR" sz="3200" dirty="0">
                <a:solidFill>
                  <a:srgbClr val="FFFF00"/>
                </a:solidFill>
              </a:rPr>
              <a:t> B: clean </a:t>
            </a:r>
            <a:r>
              <a:rPr lang="pt-BR" sz="3200" dirty="0" err="1">
                <a:solidFill>
                  <a:srgbClr val="FFFF00"/>
                </a:solidFill>
              </a:rPr>
              <a:t>pull</a:t>
            </a:r>
            <a:r>
              <a:rPr lang="pt-BR" sz="3200" dirty="0">
                <a:solidFill>
                  <a:srgbClr val="FFFF00"/>
                </a:solidFill>
              </a:rPr>
              <a:t> 4x2, </a:t>
            </a:r>
            <a:r>
              <a:rPr lang="pt-BR" sz="3200" dirty="0" err="1">
                <a:solidFill>
                  <a:srgbClr val="FFFF00"/>
                </a:solidFill>
              </a:rPr>
              <a:t>power</a:t>
            </a:r>
            <a:r>
              <a:rPr lang="pt-BR" sz="3200" dirty="0">
                <a:solidFill>
                  <a:srgbClr val="FFFF00"/>
                </a:solidFill>
              </a:rPr>
              <a:t> clean 3x3, front </a:t>
            </a:r>
            <a:r>
              <a:rPr lang="pt-BR" sz="3200" dirty="0" err="1">
                <a:solidFill>
                  <a:srgbClr val="FFFF00"/>
                </a:solidFill>
              </a:rPr>
              <a:t>squat</a:t>
            </a:r>
            <a:r>
              <a:rPr lang="pt-BR" sz="3200" dirty="0">
                <a:solidFill>
                  <a:srgbClr val="FFFF00"/>
                </a:solidFill>
              </a:rPr>
              <a:t> 3x4, split </a:t>
            </a:r>
            <a:r>
              <a:rPr lang="pt-BR" sz="3200" dirty="0" err="1">
                <a:solidFill>
                  <a:srgbClr val="FFFF00"/>
                </a:solidFill>
              </a:rPr>
              <a:t>jerk</a:t>
            </a:r>
            <a:r>
              <a:rPr lang="pt-BR" sz="3200" dirty="0">
                <a:solidFill>
                  <a:srgbClr val="FFFF00"/>
                </a:solidFill>
              </a:rPr>
              <a:t> 2x3.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ABC5376D-0906-0EC9-A6E9-A2DE8DD95FC7}"/>
              </a:ext>
            </a:extLst>
          </p:cNvPr>
          <p:cNvSpPr/>
          <p:nvPr/>
        </p:nvSpPr>
        <p:spPr>
          <a:xfrm>
            <a:off x="449004" y="6550300"/>
            <a:ext cx="1449436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Prof. Renan Mota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81AF07E-6611-03D2-7801-1A5479EED1AD}"/>
              </a:ext>
            </a:extLst>
          </p:cNvPr>
          <p:cNvSpPr/>
          <p:nvPr/>
        </p:nvSpPr>
        <p:spPr>
          <a:xfrm>
            <a:off x="10441860" y="6541673"/>
            <a:ext cx="119936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@renanmota_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1075123-6C0D-EDA5-C36B-9810C2415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441" y="60383"/>
            <a:ext cx="722550" cy="75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7525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90851-D9B3-C088-AE0E-A1A91F2A9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5A2CD8-3260-A05A-CE7D-88BDB519CF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3165" y="583461"/>
            <a:ext cx="9405668" cy="857819"/>
          </a:xfrm>
        </p:spPr>
        <p:txBody>
          <a:bodyPr>
            <a:normAutofit/>
          </a:bodyPr>
          <a:lstStyle/>
          <a:p>
            <a:r>
              <a:rPr lang="pt-BR" b="1" dirty="0" err="1"/>
              <a:t>lpo</a:t>
            </a:r>
            <a:r>
              <a:rPr lang="pt-BR" b="1" dirty="0"/>
              <a:t> na preparação física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88DB7DD-603C-48BC-3CE9-CBDB65AD07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1211" y="1944588"/>
            <a:ext cx="9909577" cy="2377312"/>
          </a:xfrm>
        </p:spPr>
        <p:txBody>
          <a:bodyPr>
            <a:normAutofit fontScale="77500" lnSpcReduction="20000"/>
          </a:bodyPr>
          <a:lstStyle/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Melhora potência muscular, velocidade + força, coordenação motora, extensão potente, estabilidade dinâmica (desaceleração e controle corporal) e força geral.</a:t>
            </a:r>
          </a:p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Normalmente sempre saídas em </a:t>
            </a:r>
            <a:r>
              <a:rPr lang="pt-BR" sz="3200" dirty="0" err="1">
                <a:solidFill>
                  <a:srgbClr val="FFFF00"/>
                </a:solidFill>
              </a:rPr>
              <a:t>hang</a:t>
            </a:r>
            <a:r>
              <a:rPr lang="pt-BR" sz="3200" dirty="0">
                <a:solidFill>
                  <a:srgbClr val="FFFF00"/>
                </a:solidFill>
              </a:rPr>
              <a:t>.</a:t>
            </a:r>
          </a:p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Complementar a preparação e não transforma-la em treinamento de </a:t>
            </a:r>
            <a:r>
              <a:rPr lang="pt-BR" sz="3200" dirty="0" err="1">
                <a:solidFill>
                  <a:srgbClr val="FFFF00"/>
                </a:solidFill>
              </a:rPr>
              <a:t>lpo</a:t>
            </a:r>
            <a:r>
              <a:rPr lang="pt-BR" sz="3200" dirty="0">
                <a:solidFill>
                  <a:srgbClr val="FFFF00"/>
                </a:solidFill>
              </a:rPr>
              <a:t> competitivo.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ACA47761-13B6-691C-2637-0CA0E9C56626}"/>
              </a:ext>
            </a:extLst>
          </p:cNvPr>
          <p:cNvSpPr/>
          <p:nvPr/>
        </p:nvSpPr>
        <p:spPr>
          <a:xfrm>
            <a:off x="449004" y="6550300"/>
            <a:ext cx="1449436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Prof. Renan Mota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F5F8ECF6-9D63-0574-0128-FF856A0445A8}"/>
              </a:ext>
            </a:extLst>
          </p:cNvPr>
          <p:cNvSpPr/>
          <p:nvPr/>
        </p:nvSpPr>
        <p:spPr>
          <a:xfrm>
            <a:off x="10441860" y="6541673"/>
            <a:ext cx="119936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@renanmota_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9D39FD8-267F-87BC-C500-AEEA68724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441" y="60383"/>
            <a:ext cx="722550" cy="75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787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F35F8-6C86-D22D-C65C-26AD1D47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71F08B-7076-2E72-EB38-5D2E77CB4E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3165" y="583461"/>
            <a:ext cx="9405668" cy="857819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Olhar clinico e correção técnica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593E730-B051-E98E-4B27-C296C39734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5991" y="1785509"/>
            <a:ext cx="10500016" cy="3521007"/>
          </a:xfrm>
        </p:spPr>
        <p:txBody>
          <a:bodyPr>
            <a:normAutofit fontScale="70000" lnSpcReduction="20000"/>
          </a:bodyPr>
          <a:lstStyle/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Observar por fases do movimento</a:t>
            </a:r>
          </a:p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Preparação e primeira puxada: posição dos pés, alinhamento de saída, ombro ligeiramente a frente da linha da barra, barra sobre os metatarsos, ativação escapular antes da puxada, quadril e ombros sobem juntos.</a:t>
            </a:r>
          </a:p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Segunda puxada e recebimento: trajetória vertical, extensão completa, recepção com o timing correto, estabilidade no recebimento.</a:t>
            </a:r>
          </a:p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Um feedback por vez, demonstração física e verbal, linguagem positiva e diário de observações.</a:t>
            </a:r>
          </a:p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As vezes, determinado erro é por  fadiga.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46F08C8D-8208-8C7E-C0E5-EDE107B3C1C2}"/>
              </a:ext>
            </a:extLst>
          </p:cNvPr>
          <p:cNvSpPr/>
          <p:nvPr/>
        </p:nvSpPr>
        <p:spPr>
          <a:xfrm>
            <a:off x="449004" y="6550300"/>
            <a:ext cx="1449436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Prof. Renan Mota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D110D4FE-A58D-AF5D-E25C-9EF877F2FB12}"/>
              </a:ext>
            </a:extLst>
          </p:cNvPr>
          <p:cNvSpPr/>
          <p:nvPr/>
        </p:nvSpPr>
        <p:spPr>
          <a:xfrm>
            <a:off x="10441860" y="6541673"/>
            <a:ext cx="119936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@renanmota_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B2E0102-2C62-C011-86D8-03A7D7BF2C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441" y="60383"/>
            <a:ext cx="722550" cy="75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6205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E1101-EECD-15E7-FAE9-7B8B68FC0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923912-9E94-0DF0-5F97-326866FAAC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3165" y="583461"/>
            <a:ext cx="9405668" cy="857819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Olhar clinico e correção técnica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0FB934F-451C-60FD-15AE-38D2987B7F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5991" y="1698162"/>
            <a:ext cx="10500016" cy="2297628"/>
          </a:xfrm>
        </p:spPr>
        <p:txBody>
          <a:bodyPr>
            <a:normAutofit/>
          </a:bodyPr>
          <a:lstStyle/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FASES DE APRENDIZAGEM: COGNITIVA (PENSA EM CADA ETAPA). ASSOCIATIVA (PADRÃO EM CONSOLIDAÇÃO) E AUTÔNOMA (MOVIMENTO AUTOMÁTICO).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A3E645E2-0ACC-0604-CB7B-B1F5FACDC674}"/>
              </a:ext>
            </a:extLst>
          </p:cNvPr>
          <p:cNvSpPr/>
          <p:nvPr/>
        </p:nvSpPr>
        <p:spPr>
          <a:xfrm>
            <a:off x="449004" y="6550300"/>
            <a:ext cx="1449436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Prof. Renan Mota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E6BE745-F9AB-66B9-4973-6CA3510DD5E0}"/>
              </a:ext>
            </a:extLst>
          </p:cNvPr>
          <p:cNvSpPr/>
          <p:nvPr/>
        </p:nvSpPr>
        <p:spPr>
          <a:xfrm>
            <a:off x="10441860" y="6541673"/>
            <a:ext cx="119936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@renanmota_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51B11CB-E48C-AD71-2D9A-286A59FE01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441" y="60383"/>
            <a:ext cx="722550" cy="75062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BCC96932-E95C-277D-A3C1-A1605CBF753B}"/>
              </a:ext>
            </a:extLst>
          </p:cNvPr>
          <p:cNvSpPr txBox="1"/>
          <p:nvPr/>
        </p:nvSpPr>
        <p:spPr>
          <a:xfrm>
            <a:off x="845991" y="3929506"/>
            <a:ext cx="8277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FFFF00"/>
              </a:buClr>
            </a:pPr>
            <a:r>
              <a:rPr lang="pt-BR" dirty="0"/>
              <a:t>FASES DE APRENDIZAGEM (FITTS E POSNER, 1967) CITADO PELO PROFESSOR ARTHUR NO CURSO FPLPO</a:t>
            </a:r>
          </a:p>
        </p:txBody>
      </p:sp>
    </p:spTree>
    <p:extLst>
      <p:ext uri="{BB962C8B-B14F-4D97-AF65-F5344CB8AC3E}">
        <p14:creationId xmlns:p14="http://schemas.microsoft.com/office/powerpoint/2010/main" val="40625156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CB656-F811-0EA5-BA61-C42291611D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D7C57D-1673-0915-BEAE-DBEF06EB78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3165" y="583461"/>
            <a:ext cx="9405668" cy="857819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Olhar clinico e correção técnica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610A576-A8DC-0A3D-7493-754B91C4D9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5991" y="1698161"/>
            <a:ext cx="10500016" cy="3428475"/>
          </a:xfrm>
        </p:spPr>
        <p:txBody>
          <a:bodyPr>
            <a:normAutofit fontScale="70000" lnSpcReduction="20000"/>
          </a:bodyPr>
          <a:lstStyle/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OQUE SE ATENTAR:</a:t>
            </a:r>
          </a:p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SEGURANÇA EM PRIMEIRO LUGAR, POSIÇÃO DE SAIDA, PRIMEIRA PUXADA, TRANSIÇÃO, SEGUNDA PUXADA E EXTENSÃO E RECEBIMENTO.</a:t>
            </a:r>
          </a:p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SE EU ERRO A SAÍDA, DETERMINA PARA ERROS EM OUTRAS FASES.</a:t>
            </a:r>
          </a:p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UMA CORREÇÃO EFICAZ EXIGE: VOLUME DE QUALIDADE, OU SEJA O POUCO BEM FEITO É MELHOR QUE O MUITO MAL FEITO.</a:t>
            </a:r>
          </a:p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USUFRUIR DA CÂMERA, O INDIVIDUO PRECISA VER O PROPRIO ERRO.</a:t>
            </a:r>
          </a:p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ERROS NÃO CORRIGIDOS TENDEM A SE CONSOLIDAR, PODENDO CAUSAR LESÕES OU DEIXAR O MOVIMENTO MENOS EFICIENTE.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36D66098-5D25-07C8-F368-A715FEDF375F}"/>
              </a:ext>
            </a:extLst>
          </p:cNvPr>
          <p:cNvSpPr/>
          <p:nvPr/>
        </p:nvSpPr>
        <p:spPr>
          <a:xfrm>
            <a:off x="449004" y="6550300"/>
            <a:ext cx="1449436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Prof. Renan Mota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00831248-2A37-9AAF-5AB5-4552849B9173}"/>
              </a:ext>
            </a:extLst>
          </p:cNvPr>
          <p:cNvSpPr/>
          <p:nvPr/>
        </p:nvSpPr>
        <p:spPr>
          <a:xfrm>
            <a:off x="10441860" y="6541673"/>
            <a:ext cx="119936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@renanmota_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17585D4-3183-E6D0-00CE-71EFCE97CA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441" y="60383"/>
            <a:ext cx="722550" cy="75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3817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40FCC-FB7A-B386-A66A-24F0916FC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8CB06164-E8F4-1E8E-814A-72ABAF44321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4442"/>
            <a:ext cx="12588240" cy="721244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3B35DAF-A78E-9F59-19F5-12F4F2448A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3165" y="583461"/>
            <a:ext cx="9405668" cy="857819"/>
          </a:xfrm>
        </p:spPr>
        <p:txBody>
          <a:bodyPr>
            <a:normAutofit/>
          </a:bodyPr>
          <a:lstStyle/>
          <a:p>
            <a:r>
              <a:rPr lang="pt-BR" b="1" dirty="0"/>
              <a:t>FIM DA TEORIA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0BD46A3-9898-072B-BB7E-525FE1876F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7806" y="2567591"/>
            <a:ext cx="3156383" cy="535373"/>
          </a:xfrm>
        </p:spPr>
        <p:txBody>
          <a:bodyPr>
            <a:normAutofit lnSpcReduction="10000"/>
          </a:bodyPr>
          <a:lstStyle/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76E5CA5-1898-5FE6-0A6E-D23CF67E8F14}"/>
              </a:ext>
            </a:extLst>
          </p:cNvPr>
          <p:cNvSpPr/>
          <p:nvPr/>
        </p:nvSpPr>
        <p:spPr>
          <a:xfrm>
            <a:off x="449004" y="6550300"/>
            <a:ext cx="1449436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Prof. Renan Mota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4024EBDC-5463-5998-C122-5A80FB270DBE}"/>
              </a:ext>
            </a:extLst>
          </p:cNvPr>
          <p:cNvSpPr/>
          <p:nvPr/>
        </p:nvSpPr>
        <p:spPr>
          <a:xfrm>
            <a:off x="10441860" y="6541673"/>
            <a:ext cx="119936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@renanmota_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8AAE8BE-5A1D-9019-E786-C4FE6DBBA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441" y="60383"/>
            <a:ext cx="722550" cy="75062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CC56613-1F7B-B006-3309-30805EDBE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9" y="90368"/>
            <a:ext cx="1035920" cy="144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3799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F71DD-596F-182C-ECCC-68E1E29BD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58AABC-61E2-BE53-91DC-B1AAF37B3F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3165" y="583461"/>
            <a:ext cx="9405668" cy="857819"/>
          </a:xfrm>
        </p:spPr>
        <p:txBody>
          <a:bodyPr>
            <a:normAutofit/>
          </a:bodyPr>
          <a:lstStyle/>
          <a:p>
            <a:r>
              <a:rPr lang="pt-BR" b="1" dirty="0"/>
              <a:t>ROBUST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61DAD33-C24F-D285-7139-9B607389BA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56" y="1584404"/>
            <a:ext cx="4262572" cy="4276750"/>
          </a:xfrm>
        </p:spPr>
        <p:txBody>
          <a:bodyPr>
            <a:normAutofit fontScale="55000" lnSpcReduction="20000"/>
          </a:bodyPr>
          <a:lstStyle/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VARIAR POSIÇÕES DE INÍCIO PARA CADA UM.</a:t>
            </a:r>
          </a:p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VARIAÇÕES DOS EXERCICIOS, POR EX: MUSCLE, POWER E SQUAT.</a:t>
            </a:r>
          </a:p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FERRAMENTAS: HALTERES, CANO PVC, ALÉM DAS BARRAS.</a:t>
            </a:r>
          </a:p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PARA ALGUNS 3X5 É MELHOR QUE 3X10.</a:t>
            </a:r>
          </a:p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O INDIVIDUO CHEGOU AGORA FOCAR NA TÉCNICA NOS EXERCICIOS DE LPO E COLOCAR PESO NOS EXERCICIOS MAIS SIMPLES. </a:t>
            </a:r>
          </a:p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INCLUIR TODO TIPO DE PÚBLICO.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01A7A894-29FD-6B23-71D2-AA825FC727BA}"/>
              </a:ext>
            </a:extLst>
          </p:cNvPr>
          <p:cNvSpPr/>
          <p:nvPr/>
        </p:nvSpPr>
        <p:spPr>
          <a:xfrm>
            <a:off x="449004" y="6550300"/>
            <a:ext cx="1449436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Prof. Renan Mota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9B316D28-3C71-CD25-21FF-EC7A7429D6CF}"/>
              </a:ext>
            </a:extLst>
          </p:cNvPr>
          <p:cNvSpPr/>
          <p:nvPr/>
        </p:nvSpPr>
        <p:spPr>
          <a:xfrm>
            <a:off x="10441860" y="6541673"/>
            <a:ext cx="119936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@renanmota_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FDD0BB8-BDDE-EB22-248F-4B7F4D5191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441" y="60383"/>
            <a:ext cx="722550" cy="75062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65ADCBD7-AB58-D282-D24C-83A37ADCFC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228" y="1584404"/>
            <a:ext cx="2383541" cy="1341123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B14DFF55-D558-A805-60D4-7ACD303F18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432" y="716002"/>
            <a:ext cx="3777945" cy="542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729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8C2A3-7037-0237-555E-B5ACF8660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D6F3C3-96F4-AC77-83BD-C13F03B27C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3166" y="4823"/>
            <a:ext cx="9405668" cy="857819"/>
          </a:xfrm>
        </p:spPr>
        <p:txBody>
          <a:bodyPr/>
          <a:lstStyle/>
          <a:p>
            <a:r>
              <a:rPr lang="pt-BR" b="1" dirty="0"/>
              <a:t>Formato e objetivo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097F926-B18B-C1CC-3277-B152138CD3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1211" y="1944587"/>
            <a:ext cx="9909577" cy="3472133"/>
          </a:xfrm>
        </p:spPr>
        <p:txBody>
          <a:bodyPr>
            <a:normAutofit/>
          </a:bodyPr>
          <a:lstStyle/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Parte teórica, prática, dinâmicas e encerramos com como aplicar o aprendizado do curso no </a:t>
            </a:r>
            <a:r>
              <a:rPr lang="pt-BR" sz="3200" dirty="0" err="1">
                <a:solidFill>
                  <a:srgbClr val="FFFF00"/>
                </a:solidFill>
              </a:rPr>
              <a:t>robust</a:t>
            </a:r>
            <a:r>
              <a:rPr lang="pt-BR" sz="3200" dirty="0">
                <a:solidFill>
                  <a:srgbClr val="FFFF00"/>
                </a:solidFill>
              </a:rPr>
              <a:t>.</a:t>
            </a:r>
          </a:p>
          <a:p>
            <a:pPr algn="just">
              <a:buClr>
                <a:srgbClr val="FFFF00"/>
              </a:buClr>
            </a:pPr>
            <a:endParaRPr lang="pt-BR" sz="3200" dirty="0">
              <a:solidFill>
                <a:srgbClr val="FFFF00"/>
              </a:solidFill>
            </a:endParaRPr>
          </a:p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Ou seja, o objetivo é levar ao entendimento do que é o </a:t>
            </a:r>
            <a:r>
              <a:rPr lang="pt-BR" sz="3200" dirty="0" err="1">
                <a:solidFill>
                  <a:srgbClr val="FFFF00"/>
                </a:solidFill>
              </a:rPr>
              <a:t>lpo</a:t>
            </a:r>
            <a:r>
              <a:rPr lang="pt-BR" sz="3200" dirty="0">
                <a:solidFill>
                  <a:srgbClr val="FFFF00"/>
                </a:solidFill>
              </a:rPr>
              <a:t>, mecânica dos movimentos e como trabalhar.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55815F41-241B-0A16-C21D-AD3154E69701}"/>
              </a:ext>
            </a:extLst>
          </p:cNvPr>
          <p:cNvSpPr/>
          <p:nvPr/>
        </p:nvSpPr>
        <p:spPr>
          <a:xfrm>
            <a:off x="449004" y="6550300"/>
            <a:ext cx="1449436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Prof. Renan Mota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57B8FBD-DC63-03EA-EF33-1171FB5FF26C}"/>
              </a:ext>
            </a:extLst>
          </p:cNvPr>
          <p:cNvSpPr/>
          <p:nvPr/>
        </p:nvSpPr>
        <p:spPr>
          <a:xfrm>
            <a:off x="10441860" y="6541673"/>
            <a:ext cx="119936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@renanmota_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075DE9F-EEAB-E21B-CA18-55C385AB2D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441" y="60383"/>
            <a:ext cx="722550" cy="75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32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4AC9A-7761-A009-3E58-276DC4F0F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6EBC65-ECD7-8FCF-5124-331B3FCDB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3165" y="583461"/>
            <a:ext cx="9405668" cy="857819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OQUE É O LEVANTAMENTO DE PESO OLIMPICO ?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9C1CC98-8141-34EE-BBE4-5717A1AE65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1211" y="1944587"/>
            <a:ext cx="9909577" cy="3472133"/>
          </a:xfrm>
        </p:spPr>
        <p:txBody>
          <a:bodyPr>
            <a:normAutofit/>
          </a:bodyPr>
          <a:lstStyle/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É UMA MODALIDADE ESPORTIVA, COMPOSTA POR DOIS EXERCICIOS O ARRANCO (SNATCH) E O ARREMESSO (CLEAN AND JERK). </a:t>
            </a:r>
          </a:p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A COMPETIÇÃO CONSISTE EM QUEM CONSEGUE LEVANTAR MAIS PESO.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7653D51A-BD2B-3C02-F0A1-F0C4608556BB}"/>
              </a:ext>
            </a:extLst>
          </p:cNvPr>
          <p:cNvSpPr/>
          <p:nvPr/>
        </p:nvSpPr>
        <p:spPr>
          <a:xfrm>
            <a:off x="449004" y="6550300"/>
            <a:ext cx="1449436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Prof. Renan Mota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D44E3C47-1007-5549-D29B-6C3EF20A8164}"/>
              </a:ext>
            </a:extLst>
          </p:cNvPr>
          <p:cNvSpPr/>
          <p:nvPr/>
        </p:nvSpPr>
        <p:spPr>
          <a:xfrm>
            <a:off x="10441860" y="6541673"/>
            <a:ext cx="119936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@renanmota_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83B99E4-7F73-0216-B876-780D136252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441" y="60383"/>
            <a:ext cx="722550" cy="75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729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989B0-1271-9784-0626-D383F827C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57302A-F7AE-4470-C8E7-2DB194BB30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3165" y="583461"/>
            <a:ext cx="9405668" cy="857819"/>
          </a:xfrm>
        </p:spPr>
        <p:txBody>
          <a:bodyPr>
            <a:normAutofit fontScale="90000"/>
          </a:bodyPr>
          <a:lstStyle/>
          <a:p>
            <a:r>
              <a:rPr lang="pt-BR" b="1" dirty="0" err="1"/>
              <a:t>BIOMECâNICA</a:t>
            </a:r>
            <a:r>
              <a:rPr lang="pt-BR" b="1" dirty="0"/>
              <a:t> APLICADA AO LPO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8506C8-ED2C-01C5-8C40-4DB8032AA9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1211" y="1944587"/>
            <a:ext cx="9909577" cy="3472133"/>
          </a:xfrm>
        </p:spPr>
        <p:txBody>
          <a:bodyPr>
            <a:normAutofit/>
          </a:bodyPr>
          <a:lstStyle/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BIO VEM DOS SERES VIVOS E MECÂNICA ESTUDA O MOVIMENTO DOS CORPOS.</a:t>
            </a:r>
          </a:p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CONCEITOS DE FORÇA EXTERNA E INTERNA.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E6FADEBA-11F9-4242-0F9D-54EFB1EFAB84}"/>
              </a:ext>
            </a:extLst>
          </p:cNvPr>
          <p:cNvSpPr/>
          <p:nvPr/>
        </p:nvSpPr>
        <p:spPr>
          <a:xfrm>
            <a:off x="449004" y="6550300"/>
            <a:ext cx="1449436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Prof. Renan Mota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59032304-8E36-E002-796B-E6E77E6BF7B2}"/>
              </a:ext>
            </a:extLst>
          </p:cNvPr>
          <p:cNvSpPr/>
          <p:nvPr/>
        </p:nvSpPr>
        <p:spPr>
          <a:xfrm>
            <a:off x="10441860" y="6541673"/>
            <a:ext cx="119936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@renanmota_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559AD8A-78B7-F4BE-1842-97EFFD4BD8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441" y="60383"/>
            <a:ext cx="722550" cy="75062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B60C54EE-67B8-F193-1362-E2CED3A5B96F}"/>
              </a:ext>
            </a:extLst>
          </p:cNvPr>
          <p:cNvSpPr txBox="1"/>
          <p:nvPr/>
        </p:nvSpPr>
        <p:spPr>
          <a:xfrm>
            <a:off x="1141211" y="3952567"/>
            <a:ext cx="812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(ALBUQUERQUE, 2020) CITADO PELO PROFESSOR DANIEL, CURSO FPLPO.</a:t>
            </a:r>
          </a:p>
        </p:txBody>
      </p:sp>
    </p:spTree>
    <p:extLst>
      <p:ext uri="{BB962C8B-B14F-4D97-AF65-F5344CB8AC3E}">
        <p14:creationId xmlns:p14="http://schemas.microsoft.com/office/powerpoint/2010/main" val="3528590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CD580-D278-51C1-3697-2E2ADFA03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DF49AC-EA42-C670-78FA-E63549D0B7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3165" y="583461"/>
            <a:ext cx="9405668" cy="857819"/>
          </a:xfrm>
        </p:spPr>
        <p:txBody>
          <a:bodyPr>
            <a:normAutofit/>
          </a:bodyPr>
          <a:lstStyle/>
          <a:p>
            <a:r>
              <a:rPr lang="pt-BR" b="1" dirty="0"/>
              <a:t>LEIS DE NEWTON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D1551A0-338E-12F8-0967-6085CF18D3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1211" y="1944588"/>
            <a:ext cx="9909577" cy="2377312"/>
          </a:xfrm>
        </p:spPr>
        <p:txBody>
          <a:bodyPr>
            <a:normAutofit lnSpcReduction="10000"/>
          </a:bodyPr>
          <a:lstStyle/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1º TODO CORPO PERSISTE EM SEU ESTADO DE REPOUSO OU DE MOVIMENTO RETILINEO UNIFORME A MENOS QUE SEJA COMPELIDO A MODIFICAR ESTE ESTADO PELA AÇÃO DE FORÇAS SOBRE ELE.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698EF713-3B26-8F73-72E3-C3241620C212}"/>
              </a:ext>
            </a:extLst>
          </p:cNvPr>
          <p:cNvSpPr/>
          <p:nvPr/>
        </p:nvSpPr>
        <p:spPr>
          <a:xfrm>
            <a:off x="449004" y="6550300"/>
            <a:ext cx="1449436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Prof. Renan Mota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78878307-007A-C837-4FD4-1C37C51CCA90}"/>
              </a:ext>
            </a:extLst>
          </p:cNvPr>
          <p:cNvSpPr/>
          <p:nvPr/>
        </p:nvSpPr>
        <p:spPr>
          <a:xfrm>
            <a:off x="10441860" y="6541673"/>
            <a:ext cx="119936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@renanmota_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5D1D9F3-93A9-2228-E033-478B4E46CB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441" y="60383"/>
            <a:ext cx="722550" cy="75062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A057AF7-898A-54DA-99BB-DB359BBC77CD}"/>
              </a:ext>
            </a:extLst>
          </p:cNvPr>
          <p:cNvSpPr txBox="1"/>
          <p:nvPr/>
        </p:nvSpPr>
        <p:spPr>
          <a:xfrm>
            <a:off x="1141211" y="4455876"/>
            <a:ext cx="10082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(ANTUNES, GALHARDI E HERNASKI, 2018) CITADO PELO PROFESSOR DANIEL, CURSO FPLPO.</a:t>
            </a:r>
          </a:p>
        </p:txBody>
      </p:sp>
    </p:spTree>
    <p:extLst>
      <p:ext uri="{BB962C8B-B14F-4D97-AF65-F5344CB8AC3E}">
        <p14:creationId xmlns:p14="http://schemas.microsoft.com/office/powerpoint/2010/main" val="579956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A7A53-5C88-3B44-BBA1-685121D6C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19E304-7A38-424B-D08E-B78C7B7D62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3165" y="583461"/>
            <a:ext cx="9405668" cy="857819"/>
          </a:xfrm>
        </p:spPr>
        <p:txBody>
          <a:bodyPr>
            <a:normAutofit/>
          </a:bodyPr>
          <a:lstStyle/>
          <a:p>
            <a:r>
              <a:rPr lang="pt-BR" b="1" dirty="0"/>
              <a:t>LEIS DE NEWTON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66EAC73-397F-2113-6FD7-9B7620B205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1211" y="1944588"/>
            <a:ext cx="9909577" cy="2377312"/>
          </a:xfrm>
        </p:spPr>
        <p:txBody>
          <a:bodyPr>
            <a:normAutofit fontScale="92500"/>
          </a:bodyPr>
          <a:lstStyle/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2º A SOMA DAS FORÇAS QUE ATUAM SOBRE UM CORPO É IGUAL AO PRODUTO DE SEU COEFICIENTE DE INÉRCIA PELA SUA ACELERAÇÃO.</a:t>
            </a:r>
          </a:p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F = </a:t>
            </a:r>
            <a:r>
              <a:rPr lang="pt-BR" sz="3200" dirty="0" err="1">
                <a:solidFill>
                  <a:srgbClr val="FFFF00"/>
                </a:solidFill>
              </a:rPr>
              <a:t>m.a</a:t>
            </a:r>
            <a:endParaRPr lang="pt-BR" sz="3200" dirty="0">
              <a:solidFill>
                <a:srgbClr val="FFFF00"/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DC66E3F4-7717-3327-6FBC-4B44D9B3DF8C}"/>
              </a:ext>
            </a:extLst>
          </p:cNvPr>
          <p:cNvSpPr/>
          <p:nvPr/>
        </p:nvSpPr>
        <p:spPr>
          <a:xfrm>
            <a:off x="449004" y="6550300"/>
            <a:ext cx="1449436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Prof. Renan Mota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7846120-65A6-ABE3-F643-9981E6DD7028}"/>
              </a:ext>
            </a:extLst>
          </p:cNvPr>
          <p:cNvSpPr/>
          <p:nvPr/>
        </p:nvSpPr>
        <p:spPr>
          <a:xfrm>
            <a:off x="10441860" y="6541673"/>
            <a:ext cx="119936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@renanmota_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EED3029-D2A0-442D-E961-FF56B1ECFA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441" y="60383"/>
            <a:ext cx="722550" cy="75062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83C0677-2E14-7463-4A7B-A7C1028EF18E}"/>
              </a:ext>
            </a:extLst>
          </p:cNvPr>
          <p:cNvSpPr txBox="1"/>
          <p:nvPr/>
        </p:nvSpPr>
        <p:spPr>
          <a:xfrm>
            <a:off x="1141211" y="4455876"/>
            <a:ext cx="10082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(ANTUNES, GALHARDI E HERNASKI, 2018) CITADO PELO PROFESSOR DANIEL, CURSO FPLPO.</a:t>
            </a:r>
          </a:p>
        </p:txBody>
      </p:sp>
    </p:spTree>
    <p:extLst>
      <p:ext uri="{BB962C8B-B14F-4D97-AF65-F5344CB8AC3E}">
        <p14:creationId xmlns:p14="http://schemas.microsoft.com/office/powerpoint/2010/main" val="676678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7EEC8-16B5-7026-F909-94F6EC334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1F77F1-D1B5-BD36-E0B4-7D0614FD25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3165" y="583461"/>
            <a:ext cx="9405668" cy="857819"/>
          </a:xfrm>
        </p:spPr>
        <p:txBody>
          <a:bodyPr>
            <a:normAutofit/>
          </a:bodyPr>
          <a:lstStyle/>
          <a:p>
            <a:r>
              <a:rPr lang="pt-BR" b="1" dirty="0"/>
              <a:t>LEIS DE NEWTON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CC73FE6-4D8D-0996-B65D-8FC2320D14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1211" y="1944588"/>
            <a:ext cx="9909577" cy="2377312"/>
          </a:xfrm>
        </p:spPr>
        <p:txBody>
          <a:bodyPr>
            <a:normAutofit/>
          </a:bodyPr>
          <a:lstStyle/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3º a toda ação que um corpo exerce sobre um segundo corpo, corresponde uma reação do segundo corpo sobre o primeiro de mesma intensidade e sentido oposto.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528C7521-86D5-C869-9F1F-0A5C840E09A4}"/>
              </a:ext>
            </a:extLst>
          </p:cNvPr>
          <p:cNvSpPr/>
          <p:nvPr/>
        </p:nvSpPr>
        <p:spPr>
          <a:xfrm>
            <a:off x="449004" y="6550300"/>
            <a:ext cx="1449436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Prof. Renan Mota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3DE9841-18B8-6558-5625-731C4EB979C5}"/>
              </a:ext>
            </a:extLst>
          </p:cNvPr>
          <p:cNvSpPr/>
          <p:nvPr/>
        </p:nvSpPr>
        <p:spPr>
          <a:xfrm>
            <a:off x="10441860" y="6541673"/>
            <a:ext cx="119936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@renanmota_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32B246B-F75D-DCFB-5EDC-214CCEC9E3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441" y="60383"/>
            <a:ext cx="722550" cy="75062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06BE3BE-DAD4-5CCA-5803-ADA8E6E69B62}"/>
              </a:ext>
            </a:extLst>
          </p:cNvPr>
          <p:cNvSpPr txBox="1"/>
          <p:nvPr/>
        </p:nvSpPr>
        <p:spPr>
          <a:xfrm>
            <a:off x="1141211" y="4455876"/>
            <a:ext cx="10082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(ANTUNES, GALHARDI E HERNASKI, 2018) CITADO PELO PROFESSOR DANIEL, CURSO FPLPO.</a:t>
            </a:r>
          </a:p>
        </p:txBody>
      </p:sp>
    </p:spTree>
    <p:extLst>
      <p:ext uri="{BB962C8B-B14F-4D97-AF65-F5344CB8AC3E}">
        <p14:creationId xmlns:p14="http://schemas.microsoft.com/office/powerpoint/2010/main" val="1578132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641A9D-DBA6-E650-BF8A-551FBCDDD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79197E-93EC-519D-60AB-30D9E1E822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3165" y="583461"/>
            <a:ext cx="9405668" cy="857819"/>
          </a:xfrm>
        </p:spPr>
        <p:txBody>
          <a:bodyPr>
            <a:normAutofit/>
          </a:bodyPr>
          <a:lstStyle/>
          <a:p>
            <a:r>
              <a:rPr lang="pt-BR" b="1" dirty="0"/>
              <a:t>Vetores de força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88EE6EF-0F74-8A9E-B1CC-9240DCAB61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1211" y="1944588"/>
            <a:ext cx="9909577" cy="2377312"/>
          </a:xfrm>
        </p:spPr>
        <p:txBody>
          <a:bodyPr>
            <a:normAutofit fontScale="92500" lnSpcReduction="20000"/>
          </a:bodyPr>
          <a:lstStyle/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Forças sobre uma massa indicando a direção.</a:t>
            </a:r>
          </a:p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O braço de alavanca é a distancia da força ao eixo de rotação.</a:t>
            </a:r>
          </a:p>
          <a:p>
            <a:pPr algn="just">
              <a:buClr>
                <a:srgbClr val="FFFF00"/>
              </a:buClr>
            </a:pPr>
            <a:r>
              <a:rPr lang="pt-BR" sz="3200" dirty="0">
                <a:solidFill>
                  <a:srgbClr val="FFFF00"/>
                </a:solidFill>
              </a:rPr>
              <a:t>O braço de torque é a distância da linha de força e o eixo de rotação, quanto mais longe maior o torque.</a:t>
            </a:r>
          </a:p>
          <a:p>
            <a:pPr algn="just">
              <a:buClr>
                <a:srgbClr val="FFFF00"/>
              </a:buClr>
            </a:pPr>
            <a:endParaRPr lang="pt-BR" sz="3200" dirty="0">
              <a:solidFill>
                <a:srgbClr val="FFFF00"/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5365307E-7AC0-4381-E17F-A7AC56516364}"/>
              </a:ext>
            </a:extLst>
          </p:cNvPr>
          <p:cNvSpPr/>
          <p:nvPr/>
        </p:nvSpPr>
        <p:spPr>
          <a:xfrm>
            <a:off x="449004" y="6550300"/>
            <a:ext cx="1449436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Prof. Renan Mota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3336E16F-1E86-88F7-810E-62EC26F06156}"/>
              </a:ext>
            </a:extLst>
          </p:cNvPr>
          <p:cNvSpPr/>
          <p:nvPr/>
        </p:nvSpPr>
        <p:spPr>
          <a:xfrm>
            <a:off x="10441860" y="6541673"/>
            <a:ext cx="119936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@renanmota_</a:t>
            </a:r>
            <a:endParaRPr lang="pt-BR" sz="1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F5041E3-1412-D87E-6707-5B98D24DD9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441" y="60383"/>
            <a:ext cx="722550" cy="75062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D8203CCE-3442-1ED1-5A23-E386469C314A}"/>
              </a:ext>
            </a:extLst>
          </p:cNvPr>
          <p:cNvSpPr txBox="1"/>
          <p:nvPr/>
        </p:nvSpPr>
        <p:spPr>
          <a:xfrm>
            <a:off x="1141211" y="4455876"/>
            <a:ext cx="10082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(ALBUQUERQUE, 2020) CITADO PELO PROFESSOR DANIEL, CURSO FPLPO.</a:t>
            </a:r>
          </a:p>
        </p:txBody>
      </p:sp>
    </p:spTree>
    <p:extLst>
      <p:ext uri="{BB962C8B-B14F-4D97-AF65-F5344CB8AC3E}">
        <p14:creationId xmlns:p14="http://schemas.microsoft.com/office/powerpoint/2010/main" val="3292010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lha">
  <a:themeElements>
    <a:clrScheme name="Malha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alha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alh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1063</TotalTime>
  <Words>1288</Words>
  <Application>Microsoft Office PowerPoint</Application>
  <PresentationFormat>Widescreen</PresentationFormat>
  <Paragraphs>145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27" baseType="lpstr">
      <vt:lpstr>Malha</vt:lpstr>
      <vt:lpstr>Levantamento de peso olímpico</vt:lpstr>
      <vt:lpstr>Apresentação </vt:lpstr>
      <vt:lpstr>Formato e objetivo</vt:lpstr>
      <vt:lpstr>OQUE É O LEVANTAMENTO DE PESO OLIMPICO ?</vt:lpstr>
      <vt:lpstr>BIOMECâNICA APLICADA AO LPO</vt:lpstr>
      <vt:lpstr>LEIS DE NEWTON</vt:lpstr>
      <vt:lpstr>LEIS DE NEWTON</vt:lpstr>
      <vt:lpstr>LEIS DE NEWTON</vt:lpstr>
      <vt:lpstr>Vetores de força</vt:lpstr>
      <vt:lpstr>Potência MUSCULAR</vt:lpstr>
      <vt:lpstr>SNATCH</vt:lpstr>
      <vt:lpstr>Clean and jerk</vt:lpstr>
      <vt:lpstr>Derivados lpo</vt:lpstr>
      <vt:lpstr>Hook grip</vt:lpstr>
      <vt:lpstr>MecÂnica do lpo</vt:lpstr>
      <vt:lpstr>Volume e intensidade</vt:lpstr>
      <vt:lpstr>Supercompensação e gestão de fadiga</vt:lpstr>
      <vt:lpstr>Variações de exercícios </vt:lpstr>
      <vt:lpstr>Plano de aula lpo </vt:lpstr>
      <vt:lpstr>Plano de aula lpo </vt:lpstr>
      <vt:lpstr>lpo na preparação física</vt:lpstr>
      <vt:lpstr>Olhar clinico e correção técnica </vt:lpstr>
      <vt:lpstr>Olhar clinico e correção técnica </vt:lpstr>
      <vt:lpstr>Olhar clinico e correção técnica </vt:lpstr>
      <vt:lpstr>FIM DA TEORIA </vt:lpstr>
      <vt:lpstr>ROBUST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Levantamento de peso olímpico</dc:title>
  <dc:creator>Vladimir Godoi</dc:creator>
  <cp:lastModifiedBy>renanrmd2001@gmail.com</cp:lastModifiedBy>
  <cp:revision>8</cp:revision>
  <dcterms:created xsi:type="dcterms:W3CDTF">2026-01-03T23:19:13Z</dcterms:created>
  <dcterms:modified xsi:type="dcterms:W3CDTF">2026-07-12T01:06:23Z</dcterms:modified>
</cp:coreProperties>
</file>